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4095" r:id="rId2"/>
  </p:sldMasterIdLst>
  <p:notesMasterIdLst>
    <p:notesMasterId r:id="rId47"/>
  </p:notesMasterIdLst>
  <p:sldIdLst>
    <p:sldId id="271" r:id="rId3"/>
    <p:sldId id="276" r:id="rId4"/>
    <p:sldId id="273" r:id="rId5"/>
    <p:sldId id="274" r:id="rId6"/>
    <p:sldId id="277" r:id="rId7"/>
    <p:sldId id="275" r:id="rId8"/>
    <p:sldId id="272" r:id="rId9"/>
    <p:sldId id="279" r:id="rId10"/>
    <p:sldId id="278" r:id="rId11"/>
    <p:sldId id="281" r:id="rId12"/>
    <p:sldId id="280" r:id="rId13"/>
    <p:sldId id="282" r:id="rId14"/>
    <p:sldId id="304" r:id="rId15"/>
    <p:sldId id="305" r:id="rId16"/>
    <p:sldId id="284" r:id="rId17"/>
    <p:sldId id="285" r:id="rId18"/>
    <p:sldId id="287" r:id="rId19"/>
    <p:sldId id="286" r:id="rId20"/>
    <p:sldId id="303" r:id="rId21"/>
    <p:sldId id="288" r:id="rId22"/>
    <p:sldId id="290" r:id="rId23"/>
    <p:sldId id="289" r:id="rId24"/>
    <p:sldId id="308" r:id="rId25"/>
    <p:sldId id="309" r:id="rId26"/>
    <p:sldId id="310" r:id="rId27"/>
    <p:sldId id="311" r:id="rId28"/>
    <p:sldId id="312" r:id="rId29"/>
    <p:sldId id="313" r:id="rId30"/>
    <p:sldId id="314" r:id="rId31"/>
    <p:sldId id="292" r:id="rId32"/>
    <p:sldId id="291" r:id="rId33"/>
    <p:sldId id="293" r:id="rId34"/>
    <p:sldId id="294" r:id="rId35"/>
    <p:sldId id="295" r:id="rId36"/>
    <p:sldId id="296" r:id="rId37"/>
    <p:sldId id="297" r:id="rId38"/>
    <p:sldId id="298" r:id="rId39"/>
    <p:sldId id="306" r:id="rId40"/>
    <p:sldId id="307" r:id="rId41"/>
    <p:sldId id="299" r:id="rId42"/>
    <p:sldId id="301" r:id="rId43"/>
    <p:sldId id="300" r:id="rId44"/>
    <p:sldId id="302" r:id="rId45"/>
    <p:sldId id="269" r:id="rId46"/>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A6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2494" autoAdjust="0"/>
  </p:normalViewPr>
  <p:slideViewPr>
    <p:cSldViewPr>
      <p:cViewPr varScale="1">
        <p:scale>
          <a:sx n="84" d="100"/>
          <a:sy n="84" d="100"/>
        </p:scale>
        <p:origin x="158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8351368-BC55-4BBC-8F93-E9541D3886CA}" type="datetimeFigureOut">
              <a:rPr lang="ru-RU"/>
              <a:pPr>
                <a:defRPr/>
              </a:pPr>
              <a:t>17.02.2023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9D9E9B4C-4D99-4C33-B3A2-641A38DC473A}" type="slidenum">
              <a:rPr lang="ru-RU" altLang="ru-RU"/>
              <a:pPr/>
              <a:t>‹#›</a:t>
            </a:fld>
            <a:endParaRPr lang="ru-RU" altLang="ru-RU"/>
          </a:p>
        </p:txBody>
      </p:sp>
    </p:spTree>
    <p:extLst>
      <p:ext uri="{BB962C8B-B14F-4D97-AF65-F5344CB8AC3E}">
        <p14:creationId xmlns:p14="http://schemas.microsoft.com/office/powerpoint/2010/main" val="1888945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
        <p:nvSpPr>
          <p:cNvPr id="12" name="Date Placeholder 3"/>
          <p:cNvSpPr>
            <a:spLocks noGrp="1"/>
          </p:cNvSpPr>
          <p:nvPr>
            <p:ph type="dt" sz="half" idx="10"/>
          </p:nvPr>
        </p:nvSpPr>
        <p:spPr/>
        <p:txBody>
          <a:bodyPr/>
          <a:lstStyle>
            <a:lvl1pPr>
              <a:defRPr/>
            </a:lvl1pPr>
          </a:lstStyle>
          <a:p>
            <a:pPr>
              <a:defRPr/>
            </a:pPr>
            <a:fld id="{864198A2-58CA-47B3-94A1-D98559A12A4B}" type="datetimeFigureOut">
              <a:rPr lang="ru-RU"/>
              <a:pPr>
                <a:defRPr/>
              </a:pPr>
              <a:t>17.02.2023</a:t>
            </a:fld>
            <a:endParaRPr lang="ru-RU"/>
          </a:p>
        </p:txBody>
      </p:sp>
      <p:sp>
        <p:nvSpPr>
          <p:cNvPr id="13" name="Footer Placeholder 4"/>
          <p:cNvSpPr>
            <a:spLocks noGrp="1"/>
          </p:cNvSpPr>
          <p:nvPr>
            <p:ph type="ftr" sz="quarter" idx="11"/>
          </p:nvPr>
        </p:nvSpPr>
        <p:spPr/>
        <p:txBody>
          <a:bodyPr/>
          <a:lstStyle>
            <a:lvl1pPr>
              <a:defRPr/>
            </a:lvl1pPr>
          </a:lstStyle>
          <a:p>
            <a:pPr>
              <a:defRPr/>
            </a:pPr>
            <a:endParaRPr lang="ru-RU"/>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a:solidFill>
                  <a:srgbClr val="47534C"/>
                </a:solidFill>
              </a:defRPr>
            </a:lvl1pPr>
          </a:lstStyle>
          <a:p>
            <a:fld id="{DA93E950-B0A4-4F03-B42F-ED9CC2D84338}" type="slidenum">
              <a:rPr lang="ru-RU" altLang="ru-RU"/>
              <a:pPr/>
              <a:t>‹#›</a:t>
            </a:fld>
            <a:endParaRPr lang="ru-RU" altLang="ru-RU"/>
          </a:p>
        </p:txBody>
      </p:sp>
    </p:spTree>
    <p:extLst>
      <p:ext uri="{BB962C8B-B14F-4D97-AF65-F5344CB8AC3E}">
        <p14:creationId xmlns:p14="http://schemas.microsoft.com/office/powerpoint/2010/main" val="2697722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B5AD61CC-E7A8-4B2A-BF65-BB479122CA69}" type="datetimeFigureOut">
              <a:rPr lang="ru-RU"/>
              <a:pPr>
                <a:defRPr/>
              </a:pPr>
              <a:t>17.02.2023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79765C60-C34F-4754-A6A4-FB785A608726}" type="slidenum">
              <a:rPr lang="ru-RU" altLang="ru-RU"/>
              <a:pPr/>
              <a:t>‹#›</a:t>
            </a:fld>
            <a:endParaRPr lang="ru-RU" altLang="ru-RU"/>
          </a:p>
        </p:txBody>
      </p:sp>
    </p:spTree>
    <p:extLst>
      <p:ext uri="{BB962C8B-B14F-4D97-AF65-F5344CB8AC3E}">
        <p14:creationId xmlns:p14="http://schemas.microsoft.com/office/powerpoint/2010/main" val="372270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Date Placeholder 3"/>
          <p:cNvSpPr>
            <a:spLocks noGrp="1"/>
          </p:cNvSpPr>
          <p:nvPr>
            <p:ph type="dt" sz="half" idx="10"/>
          </p:nvPr>
        </p:nvSpPr>
        <p:spPr/>
        <p:txBody>
          <a:bodyPr/>
          <a:lstStyle>
            <a:lvl1pPr>
              <a:defRPr/>
            </a:lvl1pPr>
          </a:lstStyle>
          <a:p>
            <a:pPr>
              <a:defRPr/>
            </a:pPr>
            <a:fld id="{DDDB828B-E913-4928-AE56-4611120F4227}" type="datetimeFigureOut">
              <a:rPr lang="ru-RU"/>
              <a:pPr>
                <a:defRPr/>
              </a:pPr>
              <a:t>17.02.2023</a:t>
            </a:fld>
            <a:endParaRPr lang="ru-RU"/>
          </a:p>
        </p:txBody>
      </p:sp>
      <p:sp>
        <p:nvSpPr>
          <p:cNvPr id="7" name="Footer Placeholder 4"/>
          <p:cNvSpPr>
            <a:spLocks noGrp="1"/>
          </p:cNvSpPr>
          <p:nvPr>
            <p:ph type="ftr" sz="quarter" idx="11"/>
          </p:nvPr>
        </p:nvSpPr>
        <p:spPr/>
        <p:txBody>
          <a:bodyPr/>
          <a:lstStyle>
            <a:lvl1pPr>
              <a:defRPr/>
            </a:lvl1pPr>
          </a:lstStyle>
          <a:p>
            <a:pPr>
              <a:defRPr/>
            </a:pPr>
            <a:endParaRPr lang="ru-RU"/>
          </a:p>
        </p:txBody>
      </p:sp>
      <p:sp>
        <p:nvSpPr>
          <p:cNvPr id="8" name="Slide Number Placeholder 5"/>
          <p:cNvSpPr>
            <a:spLocks noGrp="1"/>
          </p:cNvSpPr>
          <p:nvPr>
            <p:ph type="sldNum" sz="quarter" idx="12"/>
          </p:nvPr>
        </p:nvSpPr>
        <p:spPr/>
        <p:txBody>
          <a:bodyPr/>
          <a:lstStyle>
            <a:lvl1pPr>
              <a:defRPr/>
            </a:lvl1pPr>
          </a:lstStyle>
          <a:p>
            <a:fld id="{7D9A64CF-E4C0-448E-B683-046A7294C83D}" type="slidenum">
              <a:rPr lang="ru-RU" altLang="ru-RU"/>
              <a:pPr/>
              <a:t>‹#›</a:t>
            </a:fld>
            <a:endParaRPr lang="ru-RU" altLang="ru-RU"/>
          </a:p>
        </p:txBody>
      </p:sp>
    </p:spTree>
    <p:extLst>
      <p:ext uri="{BB962C8B-B14F-4D97-AF65-F5344CB8AC3E}">
        <p14:creationId xmlns:p14="http://schemas.microsoft.com/office/powerpoint/2010/main" val="3582082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pPr>
              <a:defRPr/>
            </a:pPr>
            <a:fld id="{00ADD5B8-E8D0-4C10-95AE-10DF17E33391}" type="datetimeFigureOut">
              <a:rPr lang="ru-RU" smtClean="0"/>
              <a:pPr>
                <a:defRPr/>
              </a:pPr>
              <a:t>17.02.2023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pPr>
              <a:defRPr/>
            </a:pPr>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A959854-2FA1-42F8-8B01-213CF466A8AA}" type="slidenum">
              <a:rPr lang="ru-RU" altLang="ru-RU" smtClean="0"/>
              <a:pPr/>
              <a:t>‹#›</a:t>
            </a:fld>
            <a:endParaRPr lang="ru-RU" altLang="ru-RU"/>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pPr>
              <a:defRPr/>
            </a:pPr>
            <a:fld id="{71406038-886C-47C0-BB2C-8B1378281942}" type="datetimeFigureOut">
              <a:rPr lang="ru-RU" smtClean="0"/>
              <a:pPr>
                <a:defRPr/>
              </a:pPr>
              <a:t>17.02.2023</a:t>
            </a:fld>
            <a:endParaRPr lang="ru-RU"/>
          </a:p>
        </p:txBody>
      </p:sp>
      <p:sp>
        <p:nvSpPr>
          <p:cNvPr id="9" name="Номер слайда 8"/>
          <p:cNvSpPr>
            <a:spLocks noGrp="1"/>
          </p:cNvSpPr>
          <p:nvPr>
            <p:ph type="sldNum" sz="quarter" idx="15"/>
          </p:nvPr>
        </p:nvSpPr>
        <p:spPr/>
        <p:txBody>
          <a:bodyPr rtlCol="0"/>
          <a:lstStyle/>
          <a:p>
            <a:fld id="{03AE536A-9694-456D-BC42-D4A41BE89318}" type="slidenum">
              <a:rPr lang="ru-RU" altLang="ru-RU" smtClean="0"/>
              <a:pPr/>
              <a:t>‹#›</a:t>
            </a:fld>
            <a:endParaRPr lang="ru-RU" altLang="ru-RU"/>
          </a:p>
        </p:txBody>
      </p:sp>
      <p:sp>
        <p:nvSpPr>
          <p:cNvPr id="10" name="Нижний колонтитул 9"/>
          <p:cNvSpPr>
            <a:spLocks noGrp="1"/>
          </p:cNvSpPr>
          <p:nvPr>
            <p:ph type="ftr" sz="quarter" idx="16"/>
          </p:nvPr>
        </p:nvSpPr>
        <p:spPr/>
        <p:txBody>
          <a:bodyPr rtlCol="0"/>
          <a:lstStyle/>
          <a:p>
            <a:pPr>
              <a:defRPr/>
            </a:pPr>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pPr>
              <a:defRPr/>
            </a:pPr>
            <a:fld id="{F45F7513-9062-4BD0-9523-8E7AA68AE405}" type="datetimeFigureOut">
              <a:rPr lang="ru-RU" smtClean="0"/>
              <a:pPr>
                <a:defRPr/>
              </a:pPr>
              <a:t>17.02.2023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pPr>
              <a:defRPr/>
            </a:pPr>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481629E8-B7B0-405A-88FD-E932A68FECE5}" type="slidenum">
              <a:rPr lang="ru-RU" altLang="ru-RU" smtClean="0"/>
              <a:pPr/>
              <a:t>‹#›</a:t>
            </a:fld>
            <a:endParaRPr lang="ru-RU" alt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pPr>
              <a:defRPr/>
            </a:pPr>
            <a:fld id="{CBBF9242-F790-4AB9-85FF-C3E75C4019DF}" type="datetimeFigureOut">
              <a:rPr lang="ru-RU" smtClean="0"/>
              <a:pPr>
                <a:defRPr/>
              </a:pPr>
              <a:t>17.02.2023</a:t>
            </a:fld>
            <a:endParaRPr lang="ru-RU"/>
          </a:p>
        </p:txBody>
      </p:sp>
      <p:sp>
        <p:nvSpPr>
          <p:cNvPr id="6" name="Нижний колонтитул 5"/>
          <p:cNvSpPr>
            <a:spLocks noGrp="1"/>
          </p:cNvSpPr>
          <p:nvPr>
            <p:ph type="ftr" sz="quarter" idx="11"/>
          </p:nvPr>
        </p:nvSpPr>
        <p:spPr/>
        <p:txBody>
          <a:bodyPr/>
          <a:lstStyle/>
          <a:p>
            <a:pPr>
              <a:defRPr/>
            </a:pPr>
            <a:endParaRPr lang="ru-RU"/>
          </a:p>
        </p:txBody>
      </p:sp>
      <p:sp>
        <p:nvSpPr>
          <p:cNvPr id="7" name="Номер слайда 6"/>
          <p:cNvSpPr>
            <a:spLocks noGrp="1"/>
          </p:cNvSpPr>
          <p:nvPr>
            <p:ph type="sldNum" sz="quarter" idx="12"/>
          </p:nvPr>
        </p:nvSpPr>
        <p:spPr/>
        <p:txBody>
          <a:bodyPr/>
          <a:lstStyle/>
          <a:p>
            <a:fld id="{D1623259-31F6-48CC-9B98-BB41B948CE35}" type="slidenum">
              <a:rPr lang="ru-RU" altLang="ru-RU" smtClean="0"/>
              <a:pPr/>
              <a:t>‹#›</a:t>
            </a:fld>
            <a:endParaRPr lang="ru-RU" alt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pPr>
              <a:defRPr/>
            </a:pPr>
            <a:fld id="{67701646-51C7-492C-B62B-D2F11F0A521D}" type="datetimeFigureOut">
              <a:rPr lang="ru-RU" smtClean="0"/>
              <a:pPr>
                <a:defRPr/>
              </a:pPr>
              <a:t>17.02.2023</a:t>
            </a:fld>
            <a:endParaRPr lang="ru-RU"/>
          </a:p>
        </p:txBody>
      </p:sp>
      <p:sp>
        <p:nvSpPr>
          <p:cNvPr id="8" name="Нижний колонтитул 7"/>
          <p:cNvSpPr>
            <a:spLocks noGrp="1"/>
          </p:cNvSpPr>
          <p:nvPr>
            <p:ph type="ftr" sz="quarter" idx="11"/>
          </p:nvPr>
        </p:nvSpPr>
        <p:spPr/>
        <p:txBody>
          <a:bodyPr/>
          <a:lstStyle/>
          <a:p>
            <a:pPr>
              <a:defRPr/>
            </a:pPr>
            <a:endParaRPr lang="ru-RU"/>
          </a:p>
        </p:txBody>
      </p:sp>
      <p:sp>
        <p:nvSpPr>
          <p:cNvPr id="9" name="Номер слайда 8"/>
          <p:cNvSpPr>
            <a:spLocks noGrp="1"/>
          </p:cNvSpPr>
          <p:nvPr>
            <p:ph type="sldNum" sz="quarter" idx="12"/>
          </p:nvPr>
        </p:nvSpPr>
        <p:spPr/>
        <p:txBody>
          <a:bodyPr/>
          <a:lstStyle/>
          <a:p>
            <a:fld id="{14E59B85-895C-498A-B953-EB9BECBCEAEC}" type="slidenum">
              <a:rPr lang="ru-RU" altLang="ru-RU" smtClean="0"/>
              <a:pPr/>
              <a:t>‹#›</a:t>
            </a:fld>
            <a:endParaRPr lang="ru-RU" alt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pPr>
              <a:defRPr/>
            </a:pPr>
            <a:fld id="{27D0D15C-2FE0-4AA6-85EE-4132DAC4ED51}" type="datetimeFigureOut">
              <a:rPr lang="ru-RU" smtClean="0"/>
              <a:pPr>
                <a:defRPr/>
              </a:pPr>
              <a:t>17.02.2023</a:t>
            </a:fld>
            <a:endParaRPr lang="ru-RU"/>
          </a:p>
        </p:txBody>
      </p:sp>
      <p:sp>
        <p:nvSpPr>
          <p:cNvPr id="7" name="Номер слайда 6"/>
          <p:cNvSpPr>
            <a:spLocks noGrp="1"/>
          </p:cNvSpPr>
          <p:nvPr>
            <p:ph type="sldNum" sz="quarter" idx="11"/>
          </p:nvPr>
        </p:nvSpPr>
        <p:spPr/>
        <p:txBody>
          <a:bodyPr rtlCol="0"/>
          <a:lstStyle/>
          <a:p>
            <a:fld id="{37DAC071-AA98-4CC5-B37E-6A6F394DDC6B}" type="slidenum">
              <a:rPr lang="ru-RU" altLang="ru-RU" smtClean="0"/>
              <a:pPr/>
              <a:t>‹#›</a:t>
            </a:fld>
            <a:endParaRPr lang="ru-RU" altLang="ru-RU"/>
          </a:p>
        </p:txBody>
      </p:sp>
      <p:sp>
        <p:nvSpPr>
          <p:cNvPr id="8" name="Нижний колонтитул 7"/>
          <p:cNvSpPr>
            <a:spLocks noGrp="1"/>
          </p:cNvSpPr>
          <p:nvPr>
            <p:ph type="ftr" sz="quarter" idx="12"/>
          </p:nvPr>
        </p:nvSpPr>
        <p:spPr/>
        <p:txBody>
          <a:bodyPr rtlCol="0"/>
          <a:lstStyle/>
          <a:p>
            <a:pPr>
              <a:defRPr/>
            </a:pPr>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E01E92B4-6F95-49DF-B9D8-6BEC1842DE21}" type="datetimeFigureOut">
              <a:rPr lang="ru-RU" smtClean="0"/>
              <a:pPr>
                <a:defRPr/>
              </a:pPr>
              <a:t>17.02.2023</a:t>
            </a:fld>
            <a:endParaRPr lang="ru-RU"/>
          </a:p>
        </p:txBody>
      </p:sp>
      <p:sp>
        <p:nvSpPr>
          <p:cNvPr id="3" name="Нижний колонтитул 2"/>
          <p:cNvSpPr>
            <a:spLocks noGrp="1"/>
          </p:cNvSpPr>
          <p:nvPr>
            <p:ph type="ftr" sz="quarter" idx="11"/>
          </p:nvPr>
        </p:nvSpPr>
        <p:spPr/>
        <p:txBody>
          <a:bodyPr/>
          <a:lstStyle/>
          <a:p>
            <a:pPr>
              <a:defRPr/>
            </a:pPr>
            <a:endParaRPr lang="ru-RU"/>
          </a:p>
        </p:txBody>
      </p:sp>
      <p:sp>
        <p:nvSpPr>
          <p:cNvPr id="4" name="Номер слайда 3"/>
          <p:cNvSpPr>
            <a:spLocks noGrp="1"/>
          </p:cNvSpPr>
          <p:nvPr>
            <p:ph type="sldNum" sz="quarter" idx="12"/>
          </p:nvPr>
        </p:nvSpPr>
        <p:spPr/>
        <p:txBody>
          <a:bodyPr/>
          <a:lstStyle/>
          <a:p>
            <a:fld id="{D54F620D-AAAC-4BBD-8D3E-1A859361B488}" type="slidenum">
              <a:rPr lang="ru-RU" altLang="ru-RU" smtClean="0"/>
              <a:pPr/>
              <a:t>‹#›</a:t>
            </a:fld>
            <a:endParaRPr lang="ru-RU" alt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pPr>
              <a:defRPr/>
            </a:pPr>
            <a:fld id="{D3B6BDA0-350B-44AB-8B9C-D2F539756DE5}" type="datetimeFigureOut">
              <a:rPr lang="ru-RU" smtClean="0"/>
              <a:pPr>
                <a:defRPr/>
              </a:pPr>
              <a:t>17.02.2023</a:t>
            </a:fld>
            <a:endParaRPr lang="ru-RU"/>
          </a:p>
        </p:txBody>
      </p:sp>
      <p:sp>
        <p:nvSpPr>
          <p:cNvPr id="22" name="Номер слайда 21"/>
          <p:cNvSpPr>
            <a:spLocks noGrp="1"/>
          </p:cNvSpPr>
          <p:nvPr>
            <p:ph type="sldNum" sz="quarter" idx="15"/>
          </p:nvPr>
        </p:nvSpPr>
        <p:spPr/>
        <p:txBody>
          <a:bodyPr rtlCol="0"/>
          <a:lstStyle/>
          <a:p>
            <a:fld id="{F70E6C47-1ED4-44F9-AAC8-BBF8D78541C9}" type="slidenum">
              <a:rPr lang="ru-RU" altLang="ru-RU" smtClean="0"/>
              <a:pPr/>
              <a:t>‹#›</a:t>
            </a:fld>
            <a:endParaRPr lang="ru-RU" altLang="ru-RU"/>
          </a:p>
        </p:txBody>
      </p:sp>
      <p:sp>
        <p:nvSpPr>
          <p:cNvPr id="23" name="Нижний колонтитул 22"/>
          <p:cNvSpPr>
            <a:spLocks noGrp="1"/>
          </p:cNvSpPr>
          <p:nvPr>
            <p:ph type="ftr" sz="quarter" idx="16"/>
          </p:nvPr>
        </p:nvSpPr>
        <p:spPr/>
        <p:txBody>
          <a:bodyPr rtlCol="0"/>
          <a:lstStyle/>
          <a:p>
            <a:pPr>
              <a:defRPr/>
            </a:pPr>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D1BBE204-53A2-4C8F-BCC8-4152DE0BB823}" type="datetimeFigureOut">
              <a:rPr lang="ru-RU"/>
              <a:pPr>
                <a:defRPr/>
              </a:pPr>
              <a:t>17.02.2023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DFBCD182-A26E-4465-9B4E-D7286928EFE6}" type="slidenum">
              <a:rPr lang="ru-RU" altLang="ru-RU"/>
              <a:pPr/>
              <a:t>‹#›</a:t>
            </a:fld>
            <a:endParaRPr lang="ru-RU" altLang="ru-RU"/>
          </a:p>
        </p:txBody>
      </p:sp>
    </p:spTree>
    <p:extLst>
      <p:ext uri="{BB962C8B-B14F-4D97-AF65-F5344CB8AC3E}">
        <p14:creationId xmlns:p14="http://schemas.microsoft.com/office/powerpoint/2010/main" val="1823528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pPr>
              <a:defRPr/>
            </a:pPr>
            <a:fld id="{D8185BA5-0E8A-4647-9B52-8A1FBE314F7A}" type="datetimeFigureOut">
              <a:rPr lang="ru-RU" smtClean="0"/>
              <a:pPr>
                <a:defRPr/>
              </a:pPr>
              <a:t>17.02.2023</a:t>
            </a:fld>
            <a:endParaRPr lang="ru-RU"/>
          </a:p>
        </p:txBody>
      </p:sp>
      <p:sp>
        <p:nvSpPr>
          <p:cNvPr id="18" name="Номер слайда 17"/>
          <p:cNvSpPr>
            <a:spLocks noGrp="1"/>
          </p:cNvSpPr>
          <p:nvPr>
            <p:ph type="sldNum" sz="quarter" idx="11"/>
          </p:nvPr>
        </p:nvSpPr>
        <p:spPr/>
        <p:txBody>
          <a:bodyPr rtlCol="0"/>
          <a:lstStyle/>
          <a:p>
            <a:fld id="{43B1EEEF-1EF1-4504-884F-44DA5D683508}" type="slidenum">
              <a:rPr lang="ru-RU" altLang="ru-RU" smtClean="0"/>
              <a:pPr/>
              <a:t>‹#›</a:t>
            </a:fld>
            <a:endParaRPr lang="ru-RU" altLang="ru-RU"/>
          </a:p>
        </p:txBody>
      </p:sp>
      <p:sp>
        <p:nvSpPr>
          <p:cNvPr id="21" name="Нижний колонтитул 20"/>
          <p:cNvSpPr>
            <a:spLocks noGrp="1"/>
          </p:cNvSpPr>
          <p:nvPr>
            <p:ph type="ftr" sz="quarter" idx="12"/>
          </p:nvPr>
        </p:nvSpPr>
        <p:spPr/>
        <p:txBody>
          <a:bodyPr rtlCol="0"/>
          <a:lstStyle/>
          <a:p>
            <a:pPr>
              <a:defRPr/>
            </a:pPr>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4A77D69F-0E38-484B-8D97-4046469CE7F2}" type="datetimeFigureOut">
              <a:rPr lang="ru-RU" smtClean="0"/>
              <a:pPr>
                <a:defRPr/>
              </a:pPr>
              <a:t>17.02.2023</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25820630-C782-4F04-9A84-A5B98924E565}" type="slidenum">
              <a:rPr lang="ru-RU" altLang="ru-RU" smtClean="0"/>
              <a:pPr/>
              <a:t>‹#›</a:t>
            </a:fld>
            <a:endParaRPr lang="ru-RU" alt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60EA185B-2C28-462E-A707-D3544DCA554F}" type="datetimeFigureOut">
              <a:rPr lang="ru-RU" smtClean="0"/>
              <a:pPr>
                <a:defRPr/>
              </a:pPr>
              <a:t>17.02.2023</a:t>
            </a:fld>
            <a:endParaRPr lang="ru-RU"/>
          </a:p>
        </p:txBody>
      </p:sp>
      <p:sp>
        <p:nvSpPr>
          <p:cNvPr id="5" name="Нижний колонтитул 4"/>
          <p:cNvSpPr>
            <a:spLocks noGrp="1"/>
          </p:cNvSpPr>
          <p:nvPr>
            <p:ph type="ftr" sz="quarter" idx="11"/>
          </p:nvPr>
        </p:nvSpPr>
        <p:spPr/>
        <p:txBody>
          <a:bodyPr/>
          <a:lstStyle/>
          <a:p>
            <a:pPr>
              <a:defRPr/>
            </a:pPr>
            <a:endParaRPr lang="ru-RU"/>
          </a:p>
        </p:txBody>
      </p:sp>
      <p:sp>
        <p:nvSpPr>
          <p:cNvPr id="6" name="Номер слайда 5"/>
          <p:cNvSpPr>
            <a:spLocks noGrp="1"/>
          </p:cNvSpPr>
          <p:nvPr>
            <p:ph type="sldNum" sz="quarter" idx="12"/>
          </p:nvPr>
        </p:nvSpPr>
        <p:spPr/>
        <p:txBody>
          <a:bodyPr/>
          <a:lstStyle/>
          <a:p>
            <a:fld id="{9D7DFA9B-509C-4209-9D43-C583C11EB5D5}" type="slidenum">
              <a:rPr lang="ru-RU" altLang="ru-RU" smtClean="0"/>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0" name="Date Placeholder 3"/>
          <p:cNvSpPr>
            <a:spLocks noGrp="1"/>
          </p:cNvSpPr>
          <p:nvPr>
            <p:ph type="dt" sz="half" idx="10"/>
          </p:nvPr>
        </p:nvSpPr>
        <p:spPr/>
        <p:txBody>
          <a:bodyPr/>
          <a:lstStyle>
            <a:lvl1pPr>
              <a:defRPr/>
            </a:lvl1pPr>
          </a:lstStyle>
          <a:p>
            <a:pPr>
              <a:defRPr/>
            </a:pPr>
            <a:fld id="{F04B5C79-ADE8-4D6A-8EE6-D8CF474CE30F}" type="datetimeFigureOut">
              <a:rPr lang="ru-RU"/>
              <a:pPr>
                <a:defRPr/>
              </a:pPr>
              <a:t>17.02.2023</a:t>
            </a:fld>
            <a:endParaRPr lang="ru-RU"/>
          </a:p>
        </p:txBody>
      </p:sp>
      <p:sp>
        <p:nvSpPr>
          <p:cNvPr id="11" name="Footer Placeholder 4"/>
          <p:cNvSpPr>
            <a:spLocks noGrp="1"/>
          </p:cNvSpPr>
          <p:nvPr>
            <p:ph type="ftr" sz="quarter" idx="11"/>
          </p:nvPr>
        </p:nvSpPr>
        <p:spPr/>
        <p:txBody>
          <a:bodyPr/>
          <a:lstStyle>
            <a:lvl1pPr>
              <a:defRPr/>
            </a:lvl1pPr>
          </a:lstStyle>
          <a:p>
            <a:pPr>
              <a:defRPr/>
            </a:pPr>
            <a:endParaRPr lang="ru-RU"/>
          </a:p>
        </p:txBody>
      </p:sp>
      <p:sp>
        <p:nvSpPr>
          <p:cNvPr id="12" name="Slide Number Placeholder 5"/>
          <p:cNvSpPr>
            <a:spLocks noGrp="1"/>
          </p:cNvSpPr>
          <p:nvPr>
            <p:ph type="sldNum" sz="quarter" idx="12"/>
          </p:nvPr>
        </p:nvSpPr>
        <p:spPr/>
        <p:txBody>
          <a:bodyPr/>
          <a:lstStyle>
            <a:lvl1pPr>
              <a:defRPr/>
            </a:lvl1pPr>
          </a:lstStyle>
          <a:p>
            <a:fld id="{00C6F410-9C0A-4397-9B43-4E5699232B21}" type="slidenum">
              <a:rPr lang="ru-RU" altLang="ru-RU"/>
              <a:pPr/>
              <a:t>‹#›</a:t>
            </a:fld>
            <a:endParaRPr lang="ru-RU" altLang="ru-RU"/>
          </a:p>
        </p:txBody>
      </p:sp>
    </p:spTree>
    <p:extLst>
      <p:ext uri="{BB962C8B-B14F-4D97-AF65-F5344CB8AC3E}">
        <p14:creationId xmlns:p14="http://schemas.microsoft.com/office/powerpoint/2010/main" val="30447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0CD30DBF-FA98-4507-9757-9BB95F7D1472}" type="datetimeFigureOut">
              <a:rPr lang="ru-RU"/>
              <a:pPr>
                <a:defRPr/>
              </a:pPr>
              <a:t>17.02.2023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fld id="{3D31F643-1CDB-499F-9DD2-76D806602900}" type="slidenum">
              <a:rPr lang="ru-RU" altLang="ru-RU"/>
              <a:pPr/>
              <a:t>‹#›</a:t>
            </a:fld>
            <a:endParaRPr lang="ru-RU" altLang="ru-RU"/>
          </a:p>
        </p:txBody>
      </p:sp>
    </p:spTree>
    <p:extLst>
      <p:ext uri="{BB962C8B-B14F-4D97-AF65-F5344CB8AC3E}">
        <p14:creationId xmlns:p14="http://schemas.microsoft.com/office/powerpoint/2010/main" val="429324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3D49E075-8612-4AD3-B8A3-A06FE9B26B2B}" type="datetimeFigureOut">
              <a:rPr lang="ru-RU"/>
              <a:pPr>
                <a:defRPr/>
              </a:pPr>
              <a:t>17.02.2023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fld id="{2625F398-2017-4936-80DD-A30BC293F94B}" type="slidenum">
              <a:rPr lang="ru-RU" altLang="ru-RU"/>
              <a:pPr/>
              <a:t>‹#›</a:t>
            </a:fld>
            <a:endParaRPr lang="ru-RU" altLang="ru-RU"/>
          </a:p>
        </p:txBody>
      </p:sp>
    </p:spTree>
    <p:extLst>
      <p:ext uri="{BB962C8B-B14F-4D97-AF65-F5344CB8AC3E}">
        <p14:creationId xmlns:p14="http://schemas.microsoft.com/office/powerpoint/2010/main" val="321957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60DABC15-44D6-4411-82A9-0063C0D8A010}" type="datetimeFigureOut">
              <a:rPr lang="ru-RU"/>
              <a:pPr>
                <a:defRPr/>
              </a:pPr>
              <a:t>17.02.2023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fld id="{4ADCA2E4-D91C-487B-84AE-4CD520978C8A}" type="slidenum">
              <a:rPr lang="ru-RU" altLang="ru-RU"/>
              <a:pPr/>
              <a:t>‹#›</a:t>
            </a:fld>
            <a:endParaRPr lang="ru-RU" altLang="ru-RU"/>
          </a:p>
        </p:txBody>
      </p:sp>
    </p:spTree>
    <p:extLst>
      <p:ext uri="{BB962C8B-B14F-4D97-AF65-F5344CB8AC3E}">
        <p14:creationId xmlns:p14="http://schemas.microsoft.com/office/powerpoint/2010/main" val="31157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112372A7-8F80-41EE-B2CA-F1ED0F64B1E1}" type="datetimeFigureOut">
              <a:rPr lang="ru-RU"/>
              <a:pPr>
                <a:defRPr/>
              </a:pPr>
              <a:t>17.02.2023</a:t>
            </a:fld>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3"/>
          <p:cNvSpPr>
            <a:spLocks noGrp="1"/>
          </p:cNvSpPr>
          <p:nvPr>
            <p:ph type="sldNum" sz="quarter" idx="12"/>
          </p:nvPr>
        </p:nvSpPr>
        <p:spPr/>
        <p:txBody>
          <a:bodyPr/>
          <a:lstStyle>
            <a:lvl1pPr>
              <a:defRPr/>
            </a:lvl1pPr>
          </a:lstStyle>
          <a:p>
            <a:fld id="{D35BBE3A-630E-4704-A3A9-E7AE0369C098}" type="slidenum">
              <a:rPr lang="ru-RU" altLang="ru-RU"/>
              <a:pPr/>
              <a:t>‹#›</a:t>
            </a:fld>
            <a:endParaRPr lang="ru-RU" altLang="ru-RU"/>
          </a:p>
        </p:txBody>
      </p:sp>
    </p:spTree>
    <p:extLst>
      <p:ext uri="{BB962C8B-B14F-4D97-AF65-F5344CB8AC3E}">
        <p14:creationId xmlns:p14="http://schemas.microsoft.com/office/powerpoint/2010/main" val="178352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D0B3C45F-F231-409F-AB2A-94C3E52C1621}" type="datetimeFigureOut">
              <a:rPr lang="ru-RU"/>
              <a:pPr>
                <a:defRPr/>
              </a:pPr>
              <a:t>17.02.2023</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fld id="{919D294B-F1DE-46E9-BAB9-6567B356A5CC}" type="slidenum">
              <a:rPr lang="ru-RU" altLang="ru-RU"/>
              <a:pPr/>
              <a:t>‹#›</a:t>
            </a:fld>
            <a:endParaRPr lang="ru-RU" altLang="ru-RU"/>
          </a:p>
        </p:txBody>
      </p:sp>
    </p:spTree>
    <p:extLst>
      <p:ext uri="{BB962C8B-B14F-4D97-AF65-F5344CB8AC3E}">
        <p14:creationId xmlns:p14="http://schemas.microsoft.com/office/powerpoint/2010/main" val="648829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ru-RU" smtClean="0"/>
              <a:t>Образец заголовка</a:t>
            </a:r>
            <a:endParaRPr lang="en-US" dirty="0"/>
          </a:p>
        </p:txBody>
      </p:sp>
      <p:sp>
        <p:nvSpPr>
          <p:cNvPr id="11" name="Date Placeholder 4"/>
          <p:cNvSpPr>
            <a:spLocks noGrp="1"/>
          </p:cNvSpPr>
          <p:nvPr>
            <p:ph type="dt" sz="half" idx="10"/>
          </p:nvPr>
        </p:nvSpPr>
        <p:spPr/>
        <p:txBody>
          <a:bodyPr/>
          <a:lstStyle>
            <a:lvl1pPr>
              <a:defRPr/>
            </a:lvl1pPr>
          </a:lstStyle>
          <a:p>
            <a:pPr>
              <a:defRPr/>
            </a:pPr>
            <a:fld id="{5D6B66A3-44F1-40BB-A4DD-C2D8C794E516}" type="datetimeFigureOut">
              <a:rPr lang="ru-RU"/>
              <a:pPr>
                <a:defRPr/>
              </a:pPr>
              <a:t>17.02.2023</a:t>
            </a:fld>
            <a:endParaRPr lang="ru-RU"/>
          </a:p>
        </p:txBody>
      </p:sp>
      <p:sp>
        <p:nvSpPr>
          <p:cNvPr id="12" name="Slide Number Placeholder 6"/>
          <p:cNvSpPr>
            <a:spLocks noGrp="1"/>
          </p:cNvSpPr>
          <p:nvPr>
            <p:ph type="sldNum" sz="quarter" idx="11"/>
          </p:nvPr>
        </p:nvSpPr>
        <p:spPr/>
        <p:txBody>
          <a:bodyPr/>
          <a:lstStyle>
            <a:lvl1pPr>
              <a:defRPr/>
            </a:lvl1pPr>
          </a:lstStyle>
          <a:p>
            <a:fld id="{29BE1EDA-EB91-4A05-B40F-0B0FFA8F91A2}" type="slidenum">
              <a:rPr lang="ru-RU" altLang="ru-RU"/>
              <a:pPr/>
              <a:t>‹#›</a:t>
            </a:fld>
            <a:endParaRPr lang="ru-RU" altLang="ru-RU"/>
          </a:p>
        </p:txBody>
      </p:sp>
      <p:sp>
        <p:nvSpPr>
          <p:cNvPr id="13" name="Footer Placeholder 5"/>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260270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2"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2"/>
                </a:solidFill>
                <a:latin typeface="+mn-lt"/>
              </a:defRPr>
            </a:lvl1pPr>
          </a:lstStyle>
          <a:p>
            <a:pPr>
              <a:defRPr/>
            </a:pPr>
            <a:fld id="{FD2FFF37-610A-4B88-AF4A-C8443C514D09}" type="datetimeFigureOut">
              <a:rPr lang="ru-RU"/>
              <a:pPr>
                <a:defRPr/>
              </a:pPr>
              <a:t>17.02.2023</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2"/>
                </a:solidFill>
                <a:latin typeface="+mn-lt"/>
              </a:defRPr>
            </a:lvl1pPr>
          </a:lstStyle>
          <a:p>
            <a:pPr>
              <a:defRPr/>
            </a:pPr>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latin typeface="Century Gothic" pitchFamily="34" charset="0"/>
              </a:defRPr>
            </a:lvl1pPr>
          </a:lstStyle>
          <a:p>
            <a:fld id="{2B821537-B551-4D6A-9E96-9CE07C9D076A}" type="slidenum">
              <a:rPr lang="ru-RU" altLang="ru-RU"/>
              <a:pPr/>
              <a:t>‹#›</a:t>
            </a:fld>
            <a:endParaRPr lang="ru-RU" alt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4025" r:id="rId1"/>
    <p:sldLayoutId id="2147484008" r:id="rId2"/>
    <p:sldLayoutId id="2147484026" r:id="rId3"/>
    <p:sldLayoutId id="2147484009" r:id="rId4"/>
    <p:sldLayoutId id="2147484010" r:id="rId5"/>
    <p:sldLayoutId id="2147484011" r:id="rId6"/>
    <p:sldLayoutId id="2147484027" r:id="rId7"/>
    <p:sldLayoutId id="2147484028" r:id="rId8"/>
    <p:sldLayoutId id="2147484029" r:id="rId9"/>
    <p:sldLayoutId id="2147484012" r:id="rId10"/>
    <p:sldLayoutId id="2147484030" r:id="rId11"/>
  </p:sldLayoutIdLst>
  <p:txStyles>
    <p:titleStyle>
      <a:lvl1pPr algn="ctr" rtl="0" eaLnBrk="0" fontAlgn="base" hangingPunct="0">
        <a:spcBef>
          <a:spcPct val="0"/>
        </a:spcBef>
        <a:spcAft>
          <a:spcPct val="0"/>
        </a:spcAft>
        <a:defRPr sz="3500" kern="1200" cap="all">
          <a:solidFill>
            <a:srgbClr val="6B7D72"/>
          </a:solidFill>
          <a:latin typeface="+mj-lt"/>
          <a:ea typeface="+mj-ea"/>
          <a:cs typeface="+mj-cs"/>
        </a:defRPr>
      </a:lvl1pPr>
      <a:lvl2pPr algn="ctr" rtl="0" eaLnBrk="0" fontAlgn="base" hangingPunct="0">
        <a:spcBef>
          <a:spcPct val="0"/>
        </a:spcBef>
        <a:spcAft>
          <a:spcPct val="0"/>
        </a:spcAft>
        <a:defRPr sz="3500">
          <a:solidFill>
            <a:srgbClr val="6B7D72"/>
          </a:solidFill>
          <a:latin typeface="Book Antiqua" pitchFamily="18" charset="0"/>
        </a:defRPr>
      </a:lvl2pPr>
      <a:lvl3pPr algn="ctr" rtl="0" eaLnBrk="0" fontAlgn="base" hangingPunct="0">
        <a:spcBef>
          <a:spcPct val="0"/>
        </a:spcBef>
        <a:spcAft>
          <a:spcPct val="0"/>
        </a:spcAft>
        <a:defRPr sz="3500">
          <a:solidFill>
            <a:srgbClr val="6B7D72"/>
          </a:solidFill>
          <a:latin typeface="Book Antiqua" pitchFamily="18" charset="0"/>
        </a:defRPr>
      </a:lvl3pPr>
      <a:lvl4pPr algn="ctr" rtl="0" eaLnBrk="0" fontAlgn="base" hangingPunct="0">
        <a:spcBef>
          <a:spcPct val="0"/>
        </a:spcBef>
        <a:spcAft>
          <a:spcPct val="0"/>
        </a:spcAft>
        <a:defRPr sz="3500">
          <a:solidFill>
            <a:srgbClr val="6B7D72"/>
          </a:solidFill>
          <a:latin typeface="Book Antiqua" pitchFamily="18" charset="0"/>
        </a:defRPr>
      </a:lvl4pPr>
      <a:lvl5pPr algn="ctr" rtl="0" eaLnBrk="0" fontAlgn="base" hangingPunct="0">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pitchFamily="34"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itchFamily="34"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val="B5AE53"/>
        </a:buClr>
        <a:buFont typeface="Arial" pitchFamily="34"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val="848058"/>
        </a:buClr>
        <a:buFont typeface="Arial" pitchFamily="34"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val="E8B54D"/>
        </a:buClr>
        <a:buFont typeface="Arial" pitchFamily="34"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FD2FFF37-610A-4B88-AF4A-C8443C514D09}" type="datetimeFigureOut">
              <a:rPr lang="ru-RU" smtClean="0"/>
              <a:pPr>
                <a:defRPr/>
              </a:pPr>
              <a:t>17.02.2023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B821537-B551-4D6A-9E96-9CE07C9D076A}" type="slidenum">
              <a:rPr lang="ru-RU" altLang="ru-RU" smtClean="0"/>
              <a:pPr/>
              <a:t>‹#›</a:t>
            </a:fld>
            <a:endParaRPr lang="ru-RU" altLang="ru-RU"/>
          </a:p>
        </p:txBody>
      </p:sp>
    </p:spTree>
  </p:cSld>
  <p:clrMap bg1="lt1" tx1="dk1" bg2="lt2" tx2="dk2" accent1="accent1" accent2="accent2" accent3="accent3" accent4="accent4" accent5="accent5" accent6="accent6" hlink="hlink" folHlink="folHlink"/>
  <p:sldLayoutIdLst>
    <p:sldLayoutId id="2147484096" r:id="rId1"/>
    <p:sldLayoutId id="2147484097" r:id="rId2"/>
    <p:sldLayoutId id="2147484098" r:id="rId3"/>
    <p:sldLayoutId id="2147484099" r:id="rId4"/>
    <p:sldLayoutId id="2147484100" r:id="rId5"/>
    <p:sldLayoutId id="2147484101" r:id="rId6"/>
    <p:sldLayoutId id="2147484102" r:id="rId7"/>
    <p:sldLayoutId id="2147484103" r:id="rId8"/>
    <p:sldLayoutId id="2147484104" r:id="rId9"/>
    <p:sldLayoutId id="2147484105" r:id="rId10"/>
    <p:sldLayoutId id="2147484106"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124744"/>
            <a:ext cx="6781800" cy="3904456"/>
          </a:xfrm>
        </p:spPr>
        <p:txBody>
          <a:bodyPr>
            <a:normAutofit fontScale="90000"/>
          </a:bodyPr>
          <a:lstStyle/>
          <a:p>
            <a:r>
              <a:rPr lang="be-BY" sz="4800" b="1" dirty="0" smtClean="0">
                <a:latin typeface="+mn-lt"/>
              </a:rPr>
              <a:t>Система защиты детей, взрослых </a:t>
            </a:r>
            <a:r>
              <a:rPr lang="be-BY" sz="4800" b="1" dirty="0" smtClean="0">
                <a:latin typeface="+mn-lt"/>
              </a:rPr>
              <a:t>граждан </a:t>
            </a:r>
            <a:r>
              <a:rPr lang="be-BY" sz="4800" b="1" dirty="0" smtClean="0">
                <a:latin typeface="+mn-lt"/>
              </a:rPr>
              <a:t>от жестокого обращения и насилия в семье в Республике Беларусь</a:t>
            </a:r>
            <a:endParaRPr lang="ru-RU" sz="48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1143000"/>
          </a:xfrm>
          <a:solidFill>
            <a:srgbClr val="92D050"/>
          </a:solidFill>
        </p:spPr>
        <p:txBody>
          <a:bodyPr>
            <a:normAutofit fontScale="90000"/>
          </a:bodyPr>
          <a:lstStyle/>
          <a:p>
            <a:r>
              <a:rPr lang="ru-RU" b="1" dirty="0" smtClean="0"/>
              <a:t>Закон Республики Беларусь </a:t>
            </a:r>
            <a:br>
              <a:rPr lang="ru-RU" b="1" dirty="0" smtClean="0"/>
            </a:br>
            <a:r>
              <a:rPr lang="ru-RU" b="1" dirty="0" smtClean="0"/>
              <a:t>«О правах ребенка» от 19 ноября 1993 года </a:t>
            </a:r>
            <a:r>
              <a:rPr lang="ru-RU" dirty="0" smtClean="0"/>
              <a:t> </a:t>
            </a:r>
            <a:endParaRPr lang="ru-RU" dirty="0"/>
          </a:p>
        </p:txBody>
      </p:sp>
      <p:sp>
        <p:nvSpPr>
          <p:cNvPr id="3" name="Содержимое 2"/>
          <p:cNvSpPr>
            <a:spLocks noGrp="1"/>
          </p:cNvSpPr>
          <p:nvPr>
            <p:ph sz="quarter" idx="1"/>
          </p:nvPr>
        </p:nvSpPr>
        <p:spPr>
          <a:xfrm>
            <a:off x="457200" y="1600200"/>
            <a:ext cx="8219256" cy="5141168"/>
          </a:xfrm>
        </p:spPr>
        <p:txBody>
          <a:bodyPr>
            <a:normAutofit fontScale="70000" lnSpcReduction="20000"/>
          </a:bodyPr>
          <a:lstStyle/>
          <a:p>
            <a:r>
              <a:rPr lang="ru-RU" b="1" u="sng" dirty="0" smtClean="0"/>
              <a:t>Статья 9. </a:t>
            </a:r>
            <a:r>
              <a:rPr lang="ru-RU" b="1" dirty="0" smtClean="0"/>
              <a:t>Право на неприкосновенность личности, защиту от эксплуатации и насилия </a:t>
            </a:r>
          </a:p>
          <a:p>
            <a:r>
              <a:rPr lang="ru-RU" dirty="0" smtClean="0"/>
              <a:t>Каждый ребенок имеет право на защиту своей личности от любых видов эксплуатации и насилия. </a:t>
            </a:r>
          </a:p>
          <a:p>
            <a:r>
              <a:rPr lang="ru-RU" dirty="0" smtClean="0"/>
              <a:t>Государство обеспечивает неприкосновенность личности ребенка, осуществляет его защиту от всех видов эксплуатации, включая сексуальную, от физического и (или) психического насилия, жестокого, грубого или оскорбительного обращения, унижения, сексуальных домогательств, в том числе со стороны родителей (опекунов, попечителей) и родственников, от вовлечения в преступную деятельность, приобщения к спиртным напиткам, потреблению наркотических средств, психотропных веществ, их аналогов, токсических или других одурманивающих веществ, принуждения к занятию проституцией, попрошайничеством, азартными играми или совершению действий, связанных с изготовлением материалов или предметов порнографического характера, а также от привлечения ребенка к работам, которые могут нанести вред его физическому, умственному или нравственному развитию.</a:t>
            </a:r>
          </a:p>
          <a:p>
            <a:r>
              <a:rPr lang="ru-RU" dirty="0" smtClean="0"/>
              <a:t> Лица, которым стало известно о фактах жестокого обращения, физического и (или) психического насилия в отношении ребенка, представляющих угрозу его жизни, здоровью и развитию, обязаны немедленно сообщить об этом в компетентный государственный орган.</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1143000"/>
          </a:xfrm>
          <a:solidFill>
            <a:srgbClr val="92D050"/>
          </a:solidFill>
        </p:spPr>
        <p:txBody>
          <a:bodyPr>
            <a:normAutofit fontScale="90000"/>
          </a:bodyPr>
          <a:lstStyle/>
          <a:p>
            <a:r>
              <a:rPr lang="ru-RU" b="1" dirty="0" smtClean="0"/>
              <a:t>Закон Республики Беларусь </a:t>
            </a:r>
            <a:br>
              <a:rPr lang="ru-RU" b="1" dirty="0" smtClean="0"/>
            </a:br>
            <a:r>
              <a:rPr lang="ru-RU" b="1" dirty="0" smtClean="0"/>
              <a:t>«О правах ребенка» от 19 ноября 1993 года </a:t>
            </a:r>
            <a:r>
              <a:rPr lang="ru-RU" dirty="0" smtClean="0"/>
              <a:t> </a:t>
            </a:r>
            <a:endParaRPr lang="ru-RU" dirty="0"/>
          </a:p>
        </p:txBody>
      </p:sp>
      <p:sp>
        <p:nvSpPr>
          <p:cNvPr id="3" name="Содержимое 2"/>
          <p:cNvSpPr>
            <a:spLocks noGrp="1"/>
          </p:cNvSpPr>
          <p:nvPr>
            <p:ph sz="quarter" idx="1"/>
          </p:nvPr>
        </p:nvSpPr>
        <p:spPr>
          <a:xfrm>
            <a:off x="251520" y="1600200"/>
            <a:ext cx="8208912" cy="5257800"/>
          </a:xfrm>
        </p:spPr>
        <p:txBody>
          <a:bodyPr>
            <a:normAutofit fontScale="77500" lnSpcReduction="20000"/>
          </a:bodyPr>
          <a:lstStyle/>
          <a:p>
            <a:r>
              <a:rPr lang="ru-RU" b="1" u="sng" dirty="0" smtClean="0"/>
              <a:t>Статья 13. </a:t>
            </a:r>
            <a:r>
              <a:rPr lang="ru-RU" b="1" dirty="0" smtClean="0"/>
              <a:t>Защита ребенком своих прав и законных интересов </a:t>
            </a:r>
          </a:p>
          <a:p>
            <a:r>
              <a:rPr lang="ru-RU" dirty="0" smtClean="0"/>
              <a:t>Ребенок в возрасте четырнадцати лет и старше имеет право на получение юридической помощи для осуществления и защиты своих прав и свобод, в том числе право пользоваться в любой момент помощью адвокатов и других своих представителей в суде, иных государственных органах, других организациях и в отношениях с должностными лицами и гражданами без согласия родителей (попечителей). </a:t>
            </a:r>
          </a:p>
          <a:p>
            <a:r>
              <a:rPr lang="ru-RU" dirty="0" smtClean="0"/>
              <a:t>Юридическая помощь детям в их интересах, их родителям (опекунам, попечителям) в интересах детей оказывается адвокатами за счет средств коллегии адвокатов в порядке, установленном законодательством Республики Беларусь. </a:t>
            </a:r>
          </a:p>
          <a:p>
            <a:r>
              <a:rPr lang="ru-RU" dirty="0" smtClean="0"/>
              <a:t>В случае нарушения прав ребенка, которые определены Конвенцией Организации Объединенных Наций о правах ребенка 1989 года и иными актами законодательства Республики Беларусь, ребенок имеет право обращаться в комиссии по делам несовершеннолетних, органы опеки и попечительства, прокуратуру, а по достижении четырнадцати лет – в суд для защиты своих прав и законных интересов, а также осуществлять защиту прав и законных интересов через своих законных представителей.</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b="1" u="sng" dirty="0" smtClean="0"/>
              <a:t>Статья 28. </a:t>
            </a:r>
            <a:r>
              <a:rPr lang="ru-RU" b="1" dirty="0" smtClean="0"/>
              <a:t>Право на защиту от незаконного вмешательства в личную жизнь, от посягательства на тайну корреспонденции </a:t>
            </a:r>
          </a:p>
          <a:p>
            <a:r>
              <a:rPr lang="ru-RU" dirty="0" smtClean="0"/>
              <a:t>Каждый ребенок имеет право на защиту от незаконного вмешательства в его личную жизнь, в том числе от посягательства на тайну его корреспонденции, телефонных и иных сообщений.</a:t>
            </a:r>
            <a:endParaRPr lang="ru-RU" dirty="0"/>
          </a:p>
        </p:txBody>
      </p:sp>
      <p:sp>
        <p:nvSpPr>
          <p:cNvPr id="4" name="Заголовок 1"/>
          <p:cNvSpPr txBox="1">
            <a:spLocks/>
          </p:cNvSpPr>
          <p:nvPr/>
        </p:nvSpPr>
        <p:spPr>
          <a:xfrm>
            <a:off x="457200" y="274638"/>
            <a:ext cx="8147248" cy="1143000"/>
          </a:xfrm>
          <a:prstGeom prst="rect">
            <a:avLst/>
          </a:prstGeom>
          <a:solidFill>
            <a:srgbClr val="92D050"/>
          </a:solidFill>
        </p:spPr>
        <p:txBody>
          <a:bodyPr vert="horz"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000" b="1" i="0" u="none" strike="noStrike" kern="1200" cap="small" spc="0" normalizeH="0" baseline="0" noProof="0" smtClean="0">
                <a:ln>
                  <a:noFill/>
                </a:ln>
                <a:solidFill>
                  <a:schemeClr val="tx2"/>
                </a:solidFill>
                <a:effectLst/>
                <a:uLnTx/>
                <a:uFillTx/>
                <a:latin typeface="+mj-lt"/>
                <a:ea typeface="+mj-ea"/>
                <a:cs typeface="+mj-cs"/>
              </a:rPr>
              <a:t>Закон Республики Беларусь </a:t>
            </a:r>
            <a:br>
              <a:rPr kumimoji="0" lang="ru-RU" sz="3000" b="1" i="0" u="none" strike="noStrike" kern="1200" cap="small" spc="0" normalizeH="0" baseline="0" noProof="0" smtClean="0">
                <a:ln>
                  <a:noFill/>
                </a:ln>
                <a:solidFill>
                  <a:schemeClr val="tx2"/>
                </a:solidFill>
                <a:effectLst/>
                <a:uLnTx/>
                <a:uFillTx/>
                <a:latin typeface="+mj-lt"/>
                <a:ea typeface="+mj-ea"/>
                <a:cs typeface="+mj-cs"/>
              </a:rPr>
            </a:br>
            <a:r>
              <a:rPr kumimoji="0" lang="ru-RU" sz="3000" b="1" i="0" u="none" strike="noStrike" kern="1200" cap="small" spc="0" normalizeH="0" baseline="0" noProof="0" smtClean="0">
                <a:ln>
                  <a:noFill/>
                </a:ln>
                <a:solidFill>
                  <a:schemeClr val="tx2"/>
                </a:solidFill>
                <a:effectLst/>
                <a:uLnTx/>
                <a:uFillTx/>
                <a:latin typeface="+mj-lt"/>
                <a:ea typeface="+mj-ea"/>
                <a:cs typeface="+mj-cs"/>
              </a:rPr>
              <a:t>«О правах ребенка» от 19 ноября 1993 года </a:t>
            </a:r>
            <a:r>
              <a:rPr kumimoji="0" lang="ru-RU" sz="3000" b="0" i="0" u="none" strike="noStrike" kern="1200" cap="small" spc="0" normalizeH="0" baseline="0" noProof="0" smtClean="0">
                <a:ln>
                  <a:noFill/>
                </a:ln>
                <a:solidFill>
                  <a:schemeClr val="tx2"/>
                </a:solidFill>
                <a:effectLst/>
                <a:uLnTx/>
                <a:uFillTx/>
                <a:latin typeface="+mj-lt"/>
                <a:ea typeface="+mj-ea"/>
                <a:cs typeface="+mj-cs"/>
              </a:rPr>
              <a:t> </a:t>
            </a:r>
            <a:endParaRPr kumimoji="0" lang="ru-RU" sz="3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lnSpcReduction="10000"/>
          </a:bodyPr>
          <a:lstStyle/>
          <a:p>
            <a:pPr algn="just"/>
            <a:r>
              <a:rPr lang="ru-RU" b="1" dirty="0">
                <a:solidFill>
                  <a:srgbClr val="242424"/>
                </a:solidFill>
                <a:latin typeface="Times New Roman" panose="02020603050405020304" pitchFamily="18" charset="0"/>
              </a:rPr>
              <a:t>Статья 66-1. Защита прав и законных интересов детей</a:t>
            </a:r>
            <a:endParaRPr lang="ru-RU" dirty="0">
              <a:solidFill>
                <a:srgbClr val="242424"/>
              </a:solidFill>
              <a:latin typeface="Times New Roman" panose="02020603050405020304" pitchFamily="18" charset="0"/>
            </a:endParaRPr>
          </a:p>
          <a:p>
            <a:pPr algn="just"/>
            <a:r>
              <a:rPr lang="ru-RU" dirty="0" smtClean="0">
                <a:solidFill>
                  <a:srgbClr val="242424"/>
                </a:solidFill>
                <a:latin typeface="Times New Roman" panose="02020603050405020304" pitchFamily="18" charset="0"/>
              </a:rPr>
              <a:t>При </a:t>
            </a:r>
            <a:r>
              <a:rPr lang="ru-RU" dirty="0">
                <a:solidFill>
                  <a:srgbClr val="242424"/>
                </a:solidFill>
                <a:latin typeface="Times New Roman" panose="02020603050405020304" pitchFamily="18" charset="0"/>
              </a:rPr>
              <a:t>невыполнении или ненадлежащем выполнении родителями, опекунами, попечителями своих обязанностей по воспитанию и содержанию детей, или злоупотреблении своими правами, или отрицательном влиянии на поведение детей, </a:t>
            </a:r>
            <a:r>
              <a:rPr lang="ru-RU" b="1" dirty="0">
                <a:solidFill>
                  <a:srgbClr val="242424"/>
                </a:solidFill>
                <a:latin typeface="Times New Roman" panose="02020603050405020304" pitchFamily="18" charset="0"/>
              </a:rPr>
              <a:t>или жестоком обращении с ними</a:t>
            </a:r>
            <a:r>
              <a:rPr lang="ru-RU" dirty="0">
                <a:solidFill>
                  <a:srgbClr val="242424"/>
                </a:solidFill>
                <a:latin typeface="Times New Roman" panose="02020603050405020304" pitchFamily="18" charset="0"/>
              </a:rPr>
              <a:t> дети вправе обратиться за защитой своих прав и законных интересов в комиссии по делам несовершеннолетних, органы опеки и попечительства, прокуратуру, а по достижении четырнадцати лет - и в суд.</a:t>
            </a:r>
          </a:p>
          <a:p>
            <a:endParaRPr lang="ru-RU" dirty="0"/>
          </a:p>
        </p:txBody>
      </p:sp>
      <p:sp>
        <p:nvSpPr>
          <p:cNvPr id="4" name="Заголовок 1"/>
          <p:cNvSpPr>
            <a:spLocks noGrp="1"/>
          </p:cNvSpPr>
          <p:nvPr>
            <p:ph type="title"/>
          </p:nvPr>
        </p:nvSpPr>
        <p:spPr>
          <a:solidFill>
            <a:schemeClr val="accent4">
              <a:lumMod val="60000"/>
              <a:lumOff val="40000"/>
            </a:schemeClr>
          </a:solidFill>
        </p:spPr>
        <p:txBody>
          <a:bodyPr>
            <a:normAutofit/>
          </a:bodyPr>
          <a:lstStyle/>
          <a:p>
            <a:r>
              <a:rPr lang="ru-RU" b="1" dirty="0" smtClean="0"/>
              <a:t>Кодекс Республики Беларусь о браке семье</a:t>
            </a:r>
            <a:endParaRPr lang="ru-RU" dirty="0"/>
          </a:p>
        </p:txBody>
      </p:sp>
    </p:spTree>
    <p:extLst>
      <p:ext uri="{BB962C8B-B14F-4D97-AF65-F5344CB8AC3E}">
        <p14:creationId xmlns:p14="http://schemas.microsoft.com/office/powerpoint/2010/main" val="59202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600200"/>
            <a:ext cx="8568952" cy="5257800"/>
          </a:xfrm>
        </p:spPr>
        <p:txBody>
          <a:bodyPr>
            <a:normAutofit fontScale="70000" lnSpcReduction="20000"/>
          </a:bodyPr>
          <a:lstStyle/>
          <a:p>
            <a:pPr algn="just"/>
            <a:r>
              <a:rPr lang="ru-RU" b="1" dirty="0">
                <a:solidFill>
                  <a:srgbClr val="242424"/>
                </a:solidFill>
                <a:latin typeface="Times New Roman" panose="02020603050405020304" pitchFamily="18" charset="0"/>
              </a:rPr>
              <a:t>Статья 67. Ненадлежащие воспитание и содержание детей</a:t>
            </a:r>
            <a:endParaRPr lang="ru-RU" dirty="0">
              <a:solidFill>
                <a:srgbClr val="242424"/>
              </a:solidFill>
              <a:latin typeface="Times New Roman" panose="02020603050405020304" pitchFamily="18" charset="0"/>
            </a:endParaRPr>
          </a:p>
          <a:p>
            <a:pPr algn="just"/>
            <a:r>
              <a:rPr lang="ru-RU" dirty="0" smtClean="0">
                <a:solidFill>
                  <a:srgbClr val="242424"/>
                </a:solidFill>
                <a:latin typeface="Times New Roman" panose="02020603050405020304" pitchFamily="18" charset="0"/>
              </a:rPr>
              <a:t>Родители</a:t>
            </a:r>
            <a:r>
              <a:rPr lang="ru-RU" dirty="0">
                <a:solidFill>
                  <a:srgbClr val="242424"/>
                </a:solidFill>
                <a:latin typeface="Times New Roman" panose="02020603050405020304" pitchFamily="18" charset="0"/>
              </a:rPr>
              <a:t>, опекуны, попечители несут ответственность за ненадлежащее воспитание и содержание детей в соответствии с законодательством.</a:t>
            </a:r>
          </a:p>
          <a:p>
            <a:pPr algn="just"/>
            <a:r>
              <a:rPr lang="ru-RU" dirty="0" smtClean="0">
                <a:solidFill>
                  <a:srgbClr val="242424"/>
                </a:solidFill>
                <a:latin typeface="Times New Roman" panose="02020603050405020304" pitchFamily="18" charset="0"/>
              </a:rPr>
              <a:t>Воспитание </a:t>
            </a:r>
            <a:r>
              <a:rPr lang="ru-RU" dirty="0">
                <a:solidFill>
                  <a:srgbClr val="242424"/>
                </a:solidFill>
                <a:latin typeface="Times New Roman" panose="02020603050405020304" pitchFamily="18" charset="0"/>
              </a:rPr>
              <a:t>и содержание ребенка признаются ненадлежащими, если не обеспечиваются права и законные интересы ребенка, в том числе если ребенок находится в социально опасном положении.</a:t>
            </a:r>
          </a:p>
          <a:p>
            <a:pPr algn="just"/>
            <a:r>
              <a:rPr lang="ru-RU" dirty="0">
                <a:solidFill>
                  <a:srgbClr val="242424"/>
                </a:solidFill>
                <a:latin typeface="Times New Roman" panose="02020603050405020304" pitchFamily="18" charset="0"/>
              </a:rPr>
              <a:t>Под социально опасным положением понимается обстановка, при которой:</a:t>
            </a:r>
          </a:p>
          <a:p>
            <a:pPr algn="just"/>
            <a:r>
              <a:rPr lang="ru-RU" dirty="0">
                <a:solidFill>
                  <a:srgbClr val="242424"/>
                </a:solidFill>
                <a:latin typeface="Times New Roman" panose="02020603050405020304" pitchFamily="18" charset="0"/>
              </a:rPr>
              <a:t>не удовлетворяются основные жизненные потребности ребенка (не обеспечиваются безопасность, надзор или уход за ребенком, потребности ребенка в пище, жилье, одежде, получение ребенком необходимой медицинской помощи, не создаются санитарно-гигиенические условия для жизни ребенка и т.д.);</a:t>
            </a:r>
          </a:p>
          <a:p>
            <a:pPr algn="just"/>
            <a:r>
              <a:rPr lang="ru-RU" dirty="0">
                <a:solidFill>
                  <a:srgbClr val="242424"/>
                </a:solidFill>
                <a:latin typeface="Times New Roman" panose="02020603050405020304" pitchFamily="18" charset="0"/>
              </a:rPr>
              <a:t>ребенок вследствие отсутствия надзора за его поведением и образом жизни совершает деяния, содержащие признаки административного правонарушения либо преступления;</a:t>
            </a:r>
          </a:p>
          <a:p>
            <a:pPr algn="just"/>
            <a:r>
              <a:rPr lang="ru-RU" dirty="0" smtClean="0">
                <a:solidFill>
                  <a:srgbClr val="242424"/>
                </a:solidFill>
                <a:latin typeface="Times New Roman" panose="02020603050405020304" pitchFamily="18" charset="0"/>
              </a:rPr>
              <a:t>лица</a:t>
            </a:r>
            <a:r>
              <a:rPr lang="ru-RU" dirty="0">
                <a:solidFill>
                  <a:srgbClr val="242424"/>
                </a:solidFill>
                <a:latin typeface="Times New Roman" panose="02020603050405020304" pitchFamily="18" charset="0"/>
              </a:rPr>
              <a:t>, принимающие участие в воспитании и содержании ребенка, ведут аморальный образ жизни, что оказывает вредное воздействие на ребенка, злоупотребляют своими правами и (или) жестоко обращаются с ним либо иным образом </a:t>
            </a:r>
            <a:r>
              <a:rPr lang="ru-RU" dirty="0" err="1">
                <a:solidFill>
                  <a:srgbClr val="242424"/>
                </a:solidFill>
                <a:latin typeface="Times New Roman" panose="02020603050405020304" pitchFamily="18" charset="0"/>
              </a:rPr>
              <a:t>ненадлежаще</a:t>
            </a:r>
            <a:r>
              <a:rPr lang="ru-RU" dirty="0">
                <a:solidFill>
                  <a:srgbClr val="242424"/>
                </a:solidFill>
                <a:latin typeface="Times New Roman" panose="02020603050405020304" pitchFamily="18" charset="0"/>
              </a:rPr>
              <a:t> выполняют обязанности по воспитанию и содержанию ребенка, в связи с чем имеет место опасность для его жизни или здоровья.</a:t>
            </a:r>
          </a:p>
          <a:p>
            <a:r>
              <a:rPr lang="ru-RU" dirty="0">
                <a:solidFill>
                  <a:srgbClr val="242424"/>
                </a:solidFill>
                <a:latin typeface="Times New Roman" panose="02020603050405020304" pitchFamily="18" charset="0"/>
              </a:rPr>
              <a:t> </a:t>
            </a:r>
          </a:p>
          <a:p>
            <a:endParaRPr lang="ru-RU" dirty="0"/>
          </a:p>
        </p:txBody>
      </p:sp>
      <p:sp>
        <p:nvSpPr>
          <p:cNvPr id="4" name="Заголовок 1"/>
          <p:cNvSpPr>
            <a:spLocks noGrp="1"/>
          </p:cNvSpPr>
          <p:nvPr>
            <p:ph type="title"/>
          </p:nvPr>
        </p:nvSpPr>
        <p:spPr>
          <a:solidFill>
            <a:schemeClr val="accent4">
              <a:lumMod val="60000"/>
              <a:lumOff val="40000"/>
            </a:schemeClr>
          </a:solidFill>
        </p:spPr>
        <p:txBody>
          <a:bodyPr>
            <a:normAutofit/>
          </a:bodyPr>
          <a:lstStyle/>
          <a:p>
            <a:r>
              <a:rPr lang="ru-RU" b="1" dirty="0" smtClean="0"/>
              <a:t>Кодекс Республики Беларусь о браке семье</a:t>
            </a:r>
            <a:endParaRPr lang="ru-RU" dirty="0"/>
          </a:p>
        </p:txBody>
      </p:sp>
    </p:spTree>
    <p:extLst>
      <p:ext uri="{BB962C8B-B14F-4D97-AF65-F5344CB8AC3E}">
        <p14:creationId xmlns:p14="http://schemas.microsoft.com/office/powerpoint/2010/main" val="3926974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003232" cy="4873752"/>
          </a:xfrm>
        </p:spPr>
        <p:txBody>
          <a:bodyPr>
            <a:normAutofit fontScale="92500" lnSpcReduction="10000"/>
          </a:bodyPr>
          <a:lstStyle/>
          <a:p>
            <a:r>
              <a:rPr lang="ru-RU" b="1" u="sng" dirty="0" smtClean="0"/>
              <a:t>Статья 73. </a:t>
            </a:r>
            <a:r>
              <a:rPr lang="ru-RU" b="1" dirty="0" smtClean="0"/>
              <a:t>Обязанности родителей по защите прав и законных интересов детей Защита прав и законных интересов несовершеннолетних детей возлагается на их родителей. </a:t>
            </a:r>
          </a:p>
          <a:p>
            <a:r>
              <a:rPr lang="ru-RU" dirty="0" smtClean="0"/>
              <a:t>Родители являются законными представителями своих несовершеннолетних детей и выступают в защиту их прав и законных интересов в отношениях с любыми лицами и организациями, в том числе в судах, без специального полномочия. </a:t>
            </a:r>
          </a:p>
          <a:p>
            <a:r>
              <a:rPr lang="ru-RU" dirty="0" smtClean="0"/>
              <a:t>Свои полномочия на защиту прав и законных интересов детей родители подтверждают документами об отцовстве и материнстве – свидетельством о рождении ребенка, а также документом, удостоверяющим личность. </a:t>
            </a:r>
            <a:endParaRPr lang="ru-RU" dirty="0"/>
          </a:p>
        </p:txBody>
      </p:sp>
      <p:sp>
        <p:nvSpPr>
          <p:cNvPr id="4" name="Заголовок 1"/>
          <p:cNvSpPr>
            <a:spLocks noGrp="1"/>
          </p:cNvSpPr>
          <p:nvPr>
            <p:ph type="title"/>
          </p:nvPr>
        </p:nvSpPr>
        <p:spPr>
          <a:xfrm>
            <a:off x="457200" y="274638"/>
            <a:ext cx="8003232" cy="1143000"/>
          </a:xfrm>
          <a:solidFill>
            <a:schemeClr val="accent4">
              <a:lumMod val="60000"/>
              <a:lumOff val="40000"/>
            </a:schemeClr>
          </a:solidFill>
        </p:spPr>
        <p:txBody>
          <a:bodyPr>
            <a:normAutofit/>
          </a:bodyPr>
          <a:lstStyle/>
          <a:p>
            <a:r>
              <a:rPr lang="ru-RU" b="1" dirty="0" smtClean="0"/>
              <a:t>Кодекс Республики Беларусь о браке семье</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412776"/>
            <a:ext cx="8856984" cy="5616624"/>
          </a:xfrm>
        </p:spPr>
        <p:txBody>
          <a:bodyPr>
            <a:normAutofit fontScale="62500" lnSpcReduction="20000"/>
          </a:bodyPr>
          <a:lstStyle/>
          <a:p>
            <a:pPr>
              <a:buNone/>
            </a:pPr>
            <a:r>
              <a:rPr lang="ru-RU" sz="2600" b="1" u="sng" dirty="0" smtClean="0"/>
              <a:t>Статья 80. </a:t>
            </a:r>
            <a:r>
              <a:rPr lang="ru-RU" sz="2600" b="1" dirty="0" smtClean="0"/>
              <a:t>Лишение родительских прав </a:t>
            </a:r>
          </a:p>
          <a:p>
            <a:pPr>
              <a:buNone/>
            </a:pPr>
            <a:r>
              <a:rPr lang="ru-RU" dirty="0" smtClean="0"/>
              <a:t>Родители или один из них могут быть лишены родительских прав в отношении несовершеннолетнего ребенка, если будет установлено, что: </a:t>
            </a:r>
          </a:p>
          <a:p>
            <a:r>
              <a:rPr lang="ru-RU" dirty="0" smtClean="0"/>
              <a:t>они уклоняются от выполнения обязанностей родителей; </a:t>
            </a:r>
          </a:p>
          <a:p>
            <a:r>
              <a:rPr lang="ru-RU" dirty="0" smtClean="0"/>
              <a:t>они злоупотребляют родительскими правами и (или) жестоко обращаются с ребенком; </a:t>
            </a:r>
          </a:p>
          <a:p>
            <a:r>
              <a:rPr lang="ru-RU" dirty="0" smtClean="0"/>
              <a:t>они ведут аморальный образ жизни, что оказывает вредное воздействие на ребенка; </a:t>
            </a:r>
          </a:p>
          <a:p>
            <a:r>
              <a:rPr lang="ru-RU" dirty="0" smtClean="0"/>
              <a:t>они отказались от ребенка и подали письменное заявление о согласии на усыновление при их раздельном проживании с ребенком; </a:t>
            </a:r>
          </a:p>
          <a:p>
            <a:r>
              <a:rPr lang="ru-RU" dirty="0" smtClean="0"/>
              <a:t>в течение шестимесячного срока после отобрания у них ребенка по решению комиссии по делам несовершеннолетних районного, городского исполнительного комитета, местной администрации района в городе по месту нахождения ребенка не отпали причины, послужившие основанием для отобрания у них ребенка, указанные в части первой статьи 85[1] настоящего Кодекса. </a:t>
            </a:r>
          </a:p>
          <a:p>
            <a:r>
              <a:rPr lang="ru-RU" dirty="0" smtClean="0"/>
              <a:t>Лишение родительских прав производится только в судебном порядке. Дела о лишении родительских прав рассматриваются с обязательным участием прокурора и представителя органа опеки и попечительства. При отказе без уважительных причин взять ребенка из организации здравоохранения после рождения или при оставлении ребенка в организации здравоохранения после рождения в обязательном порядке предъявляется иск о лишении родительских прав. При лишении родительских прав обоих родителей, а также одного родителя, если передача ребенка другому родителю нецелесообразна или невозможна, суд принимает решение о передаче ребенка на попечение органа опеки и попечительства. О принятом решении суд уведомляет орган, регистрирующий акты гражданского состояния, по месту регистрации рождения ребенка.</a:t>
            </a:r>
            <a:endParaRPr lang="ru-RU" dirty="0"/>
          </a:p>
        </p:txBody>
      </p:sp>
      <p:sp>
        <p:nvSpPr>
          <p:cNvPr id="4" name="Заголовок 1"/>
          <p:cNvSpPr>
            <a:spLocks noGrp="1"/>
          </p:cNvSpPr>
          <p:nvPr>
            <p:ph type="title"/>
          </p:nvPr>
        </p:nvSpPr>
        <p:spPr>
          <a:xfrm>
            <a:off x="323528" y="180510"/>
            <a:ext cx="8147248" cy="1224136"/>
          </a:xfrm>
          <a:solidFill>
            <a:schemeClr val="accent4">
              <a:lumMod val="60000"/>
              <a:lumOff val="40000"/>
            </a:schemeClr>
          </a:solidFill>
        </p:spPr>
        <p:txBody>
          <a:bodyPr>
            <a:normAutofit fontScale="90000"/>
          </a:bodyPr>
          <a:lstStyle/>
          <a:p>
            <a:r>
              <a:rPr lang="ru-RU" b="1" dirty="0" smtClean="0"/>
              <a:t/>
            </a:r>
            <a:br>
              <a:rPr lang="ru-RU" b="1" dirty="0" smtClean="0"/>
            </a:br>
            <a:r>
              <a:rPr lang="ru-RU" b="1" dirty="0" smtClean="0"/>
              <a:t/>
            </a:r>
            <a:br>
              <a:rPr lang="ru-RU" b="1" dirty="0" smtClean="0"/>
            </a:br>
            <a:r>
              <a:rPr lang="ru-RU" b="1" dirty="0"/>
              <a:t/>
            </a:r>
            <a:br>
              <a:rPr lang="ru-RU" b="1" dirty="0"/>
            </a:br>
            <a:r>
              <a:rPr lang="ru-RU" b="1" dirty="0" smtClean="0"/>
              <a:t>Кодекс Республики Беларусь о браке семье</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075240" cy="4873752"/>
          </a:xfrm>
        </p:spPr>
        <p:txBody>
          <a:bodyPr>
            <a:normAutofit fontScale="85000" lnSpcReduction="20000"/>
          </a:bodyPr>
          <a:lstStyle/>
          <a:p>
            <a:r>
              <a:rPr lang="ru-RU" b="1" u="sng" dirty="0" smtClean="0"/>
              <a:t>Статья 85</a:t>
            </a:r>
            <a:r>
              <a:rPr lang="ru-RU" b="1" dirty="0" smtClean="0"/>
              <a:t>. Отобрание ребенка без лишения родительских прав по решению суда, органа опеки и попечительства </a:t>
            </a:r>
          </a:p>
          <a:p>
            <a:r>
              <a:rPr lang="ru-RU" dirty="0" smtClean="0"/>
              <a:t>Суд может принять решение об отобрании ребенка и передаче его на попечение органа опеки и попечительства без лишения родительских прав, если оставление ребенка у лиц, у которых он находится, опасно для него. Родители имеют право на общение с ребенком в порядке, установленном статьей 83 настоящего Кодекса. </a:t>
            </a:r>
          </a:p>
          <a:p>
            <a:r>
              <a:rPr lang="ru-RU" dirty="0" smtClean="0"/>
              <a:t>В исключительных случаях при непосредственной угрозе жизни или здоровью ребенка орган опеки и попечительства вправе принять решение о немедленном отобрании ребенка у родителей или других лиц, на воспитании которых он фактически находится. В этих случаях орган опеки и попечительства обязан немедленно уведомить прокурора и в семидневный срок после принятия решения обратиться в суд с иском о лишении родителей или одного из них родительских прав или об отобрании ребенка.</a:t>
            </a:r>
            <a:endParaRPr lang="ru-RU" dirty="0"/>
          </a:p>
        </p:txBody>
      </p:sp>
      <p:sp>
        <p:nvSpPr>
          <p:cNvPr id="4" name="Заголовок 1"/>
          <p:cNvSpPr>
            <a:spLocks noGrp="1"/>
          </p:cNvSpPr>
          <p:nvPr>
            <p:ph type="title"/>
          </p:nvPr>
        </p:nvSpPr>
        <p:spPr>
          <a:xfrm>
            <a:off x="457200" y="274638"/>
            <a:ext cx="8147248" cy="994122"/>
          </a:xfrm>
          <a:solidFill>
            <a:schemeClr val="accent4">
              <a:lumMod val="60000"/>
              <a:lumOff val="40000"/>
            </a:schemeClr>
          </a:solidFill>
        </p:spPr>
        <p:txBody>
          <a:bodyPr>
            <a:normAutofit fontScale="90000"/>
          </a:bodyPr>
          <a:lstStyle/>
          <a:p>
            <a:r>
              <a:rPr lang="ru-RU" b="1" dirty="0" smtClean="0"/>
              <a:t/>
            </a:r>
            <a:br>
              <a:rPr lang="ru-RU" b="1" dirty="0" smtClean="0"/>
            </a:br>
            <a:r>
              <a:rPr lang="ru-RU" b="1" dirty="0"/>
              <a:t/>
            </a:r>
            <a:br>
              <a:rPr lang="ru-RU" b="1" dirty="0"/>
            </a:br>
            <a:r>
              <a:rPr lang="ru-RU" b="1" dirty="0" smtClean="0"/>
              <a:t>Кодекс Республики Беларусь о браке семье</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179512" y="1196752"/>
            <a:ext cx="8712968" cy="5421216"/>
          </a:xfrm>
        </p:spPr>
        <p:txBody>
          <a:bodyPr>
            <a:normAutofit fontScale="62500" lnSpcReduction="20000"/>
          </a:bodyPr>
          <a:lstStyle/>
          <a:p>
            <a:r>
              <a:rPr lang="ru-RU" b="1" u="sng" dirty="0" smtClean="0"/>
              <a:t>Статья 85[1]. </a:t>
            </a:r>
            <a:r>
              <a:rPr lang="ru-RU" b="1" dirty="0" smtClean="0"/>
              <a:t>Отобрание ребенка по решению комиссии по делам несовершеннолетних районного, городского исполнительного комитета, местной администрации района в городе </a:t>
            </a:r>
          </a:p>
          <a:p>
            <a:r>
              <a:rPr lang="ru-RU" dirty="0" smtClean="0"/>
              <a:t>В случае, если установлено, что родители (единственный родитель) ведут аморальный образ жизни, что оказывает вредное воздействие на ребенка, являются хроническими алкоголиками или наркоманами либо иным образом </a:t>
            </a:r>
            <a:r>
              <a:rPr lang="ru-RU" dirty="0" err="1" smtClean="0"/>
              <a:t>ненадлежаще</a:t>
            </a:r>
            <a:r>
              <a:rPr lang="ru-RU" dirty="0" smtClean="0"/>
              <a:t> выполняют свои обязанности по воспитанию и содержанию ребенка, в связи с чем он находится в социально опасном положении, комиссия по делам несовершеннолетних районного, городского исполнительного комитета, местной администрации района в городе по месту нахождения ребенка в трехдневный срок принимает решение о признании ребенка нуждающимся в государственной защите, об отобрании ребенка у родителей (единственного родителя), установлении ему статуса детей, оставшихся без попечения родителей, о помещении ребенка на государственное обеспечение (далее – решение об отобрании ребенка). </a:t>
            </a:r>
          </a:p>
          <a:p>
            <a:r>
              <a:rPr lang="ru-RU" dirty="0" smtClean="0"/>
              <a:t>Отобрание ребенка осуществляется не позднее дня, следующего за днем принятия решения об отобрании ребенка, комиссией, формируемой комиссией по делам несовершеннолетних районного, городского исполнительного комитета, местной администрации района в городе по месту нахождения ребенка. В состав комиссии включаются представители управления (отдела) образования районного, городского исполнительного комитета, местной администрации района в городе, органа внутренних дел и при необходимости управления здравоохранения областного исполнительного комитета, Комитета по здравоохранению Минского городского исполнительного комитета, а также иных организаций. </a:t>
            </a:r>
          </a:p>
          <a:p>
            <a:r>
              <a:rPr lang="ru-RU" dirty="0" smtClean="0"/>
              <a:t>Комиссия по делам несовершеннолетних районного, городского исполнительного комитета, местной администрации района в городе по месту нахождения ребенка о принятом решении об отобрании ребенка в трехдневный срок уведомляет соответствующего прокурора</a:t>
            </a:r>
            <a:endParaRPr lang="ru-RU" dirty="0"/>
          </a:p>
        </p:txBody>
      </p:sp>
      <p:sp>
        <p:nvSpPr>
          <p:cNvPr id="4" name="Заголовок 1"/>
          <p:cNvSpPr>
            <a:spLocks noGrp="1"/>
          </p:cNvSpPr>
          <p:nvPr>
            <p:ph type="title"/>
          </p:nvPr>
        </p:nvSpPr>
        <p:spPr>
          <a:xfrm>
            <a:off x="539552" y="0"/>
            <a:ext cx="8147248" cy="1143000"/>
          </a:xfrm>
          <a:solidFill>
            <a:schemeClr val="accent4">
              <a:lumMod val="60000"/>
              <a:lumOff val="40000"/>
            </a:schemeClr>
          </a:solidFill>
        </p:spPr>
        <p:txBody>
          <a:bodyPr>
            <a:normAutofit fontScale="90000"/>
          </a:bodyPr>
          <a:lstStyle/>
          <a:p>
            <a:r>
              <a:rPr lang="ru-RU" b="1" dirty="0" smtClean="0"/>
              <a:t/>
            </a:r>
            <a:br>
              <a:rPr lang="ru-RU" b="1" dirty="0" smtClean="0"/>
            </a:br>
            <a:r>
              <a:rPr lang="ru-RU" b="1" dirty="0"/>
              <a:t/>
            </a:r>
            <a:br>
              <a:rPr lang="ru-RU" b="1" dirty="0"/>
            </a:br>
            <a:r>
              <a:rPr lang="ru-RU" b="1" dirty="0" smtClean="0"/>
              <a:t>Кодекс Республики Беларусь о браке семье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1143000"/>
          </a:xfrm>
          <a:solidFill>
            <a:schemeClr val="accent4">
              <a:lumMod val="60000"/>
              <a:lumOff val="40000"/>
            </a:schemeClr>
          </a:solidFill>
        </p:spPr>
        <p:txBody>
          <a:bodyPr>
            <a:normAutofit/>
          </a:bodyPr>
          <a:lstStyle/>
          <a:p>
            <a:r>
              <a:rPr lang="ru-RU" b="1" dirty="0" smtClean="0"/>
              <a:t>Кодекс Республики Беларусь о браке семье</a:t>
            </a:r>
            <a:endParaRPr lang="ru-RU" dirty="0"/>
          </a:p>
        </p:txBody>
      </p:sp>
      <p:sp>
        <p:nvSpPr>
          <p:cNvPr id="3" name="Содержимое 2"/>
          <p:cNvSpPr>
            <a:spLocks noGrp="1"/>
          </p:cNvSpPr>
          <p:nvPr>
            <p:ph sz="quarter" idx="1"/>
          </p:nvPr>
        </p:nvSpPr>
        <p:spPr/>
        <p:txBody>
          <a:bodyPr>
            <a:normAutofit lnSpcReduction="10000"/>
          </a:bodyPr>
          <a:lstStyle/>
          <a:p>
            <a:r>
              <a:rPr lang="ru-RU" b="1" u="sng" dirty="0" smtClean="0"/>
              <a:t>Статья 189 </a:t>
            </a:r>
            <a:r>
              <a:rPr lang="ru-RU" b="1" dirty="0" smtClean="0"/>
              <a:t>Право на защиту.</a:t>
            </a:r>
          </a:p>
          <a:p>
            <a:r>
              <a:rPr lang="ru-RU" dirty="0" smtClean="0"/>
              <a:t>Каждый ребенок имеет право на защиту своей личности, чести и достоинства от любых видов эксплуатации и насилия: экономических, сексуальных, политических, духовных, моральных, физических, психологических. Ребенок вправе обратиться за защитой своих прав и законных интересов в комиссии по делам несовершеннолетних, органы опеки и попечительства, прокуратуру, а с четырнадцати лет – и в суд, а также осуществлять защиту прав и законных интересов через своих законных представителей.</a:t>
            </a:r>
          </a:p>
          <a:p>
            <a:endParaRPr lang="ru-RU" dirty="0"/>
          </a:p>
        </p:txBody>
      </p:sp>
    </p:spTree>
    <p:extLst>
      <p:ext uri="{BB962C8B-B14F-4D97-AF65-F5344CB8AC3E}">
        <p14:creationId xmlns:p14="http://schemas.microsoft.com/office/powerpoint/2010/main" val="1725865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88640"/>
            <a:ext cx="7467600" cy="1143000"/>
          </a:xfrm>
          <a:solidFill>
            <a:schemeClr val="accent3">
              <a:lumMod val="40000"/>
              <a:lumOff val="60000"/>
            </a:schemeClr>
          </a:solidFill>
        </p:spPr>
        <p:txBody>
          <a:bodyPr>
            <a:normAutofit/>
          </a:bodyPr>
          <a:lstStyle/>
          <a:p>
            <a:r>
              <a:rPr lang="ru-RU" sz="3200" b="1" dirty="0" smtClean="0"/>
              <a:t>Конституция Республики Беларусь</a:t>
            </a:r>
            <a:r>
              <a:rPr lang="ru-RU" dirty="0" smtClean="0"/>
              <a:t/>
            </a:r>
            <a:br>
              <a:rPr lang="ru-RU" dirty="0" smtClean="0"/>
            </a:br>
            <a:endParaRPr lang="ru-RU" dirty="0"/>
          </a:p>
        </p:txBody>
      </p:sp>
      <p:sp>
        <p:nvSpPr>
          <p:cNvPr id="3" name="Содержимое 2"/>
          <p:cNvSpPr>
            <a:spLocks noGrp="1"/>
          </p:cNvSpPr>
          <p:nvPr>
            <p:ph sz="quarter" idx="1"/>
          </p:nvPr>
        </p:nvSpPr>
        <p:spPr>
          <a:xfrm>
            <a:off x="457200" y="1600200"/>
            <a:ext cx="8075240" cy="5141168"/>
          </a:xfrm>
        </p:spPr>
        <p:txBody>
          <a:bodyPr>
            <a:normAutofit fontScale="77500" lnSpcReduction="20000"/>
          </a:bodyPr>
          <a:lstStyle/>
          <a:p>
            <a:r>
              <a:rPr lang="ru-RU" dirty="0" smtClean="0"/>
              <a:t>Основу законодательной базы в области защиты детей составляет Конституция — основной Закон Республики Беларусь. </a:t>
            </a:r>
          </a:p>
          <a:p>
            <a:r>
              <a:rPr lang="ru-RU" b="1" dirty="0" smtClean="0"/>
              <a:t>Статья 2</a:t>
            </a:r>
            <a:r>
              <a:rPr lang="ru-RU" dirty="0" smtClean="0"/>
              <a:t> гласит, что «</a:t>
            </a:r>
            <a:r>
              <a:rPr lang="ru-RU" b="1" i="1" dirty="0" smtClean="0"/>
              <a:t>человек, его права, свободы и гарантии являются высшей   ценностью и целью общества и государства. Государство ответственно перед гражданином за создание условий для свободного и достойного развития личности</a:t>
            </a:r>
            <a:r>
              <a:rPr lang="ru-RU" dirty="0" smtClean="0"/>
              <a:t>...». </a:t>
            </a:r>
          </a:p>
          <a:p>
            <a:r>
              <a:rPr lang="ru-RU" dirty="0" smtClean="0"/>
              <a:t>Таким образом, в основном Законе закреплена обязанность всех государственных органов и организаций, принимать все необходимые меры для неукоснительного соблюдения прав граждан и, прежде всего, детей. Основными правами ребенка являются право на жизнь, развитие, защиту и активное участие в жизни общества. Реализация прав и законных интересов ребенка является одной из важнейших задач любого цивилизованного общества.</a:t>
            </a:r>
          </a:p>
          <a:p>
            <a:r>
              <a:rPr lang="ru-RU" dirty="0" smtClean="0"/>
              <a:t>В силу </a:t>
            </a:r>
            <a:r>
              <a:rPr lang="ru-RU" b="1" dirty="0" smtClean="0"/>
              <a:t>статьи 32 </a:t>
            </a:r>
            <a:r>
              <a:rPr lang="ru-RU" dirty="0" smtClean="0"/>
              <a:t>Конституции Республики Беларусь дети могут быть отделены от своей семьи против воли родителей и других лиц, их заменяющих, на основании решения суда, если родители или другие лица, их заменяющие, </a:t>
            </a:r>
            <a:r>
              <a:rPr lang="ru-RU" b="1" u="sng" dirty="0" smtClean="0"/>
              <a:t>не выполняют своих обязанностей</a:t>
            </a:r>
            <a:r>
              <a:rPr lang="ru-RU" dirty="0" smtClean="0"/>
              <a:t>.</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363272" cy="1143000"/>
          </a:xfrm>
          <a:solidFill>
            <a:schemeClr val="accent2">
              <a:lumMod val="60000"/>
              <a:lumOff val="40000"/>
            </a:schemeClr>
          </a:solidFill>
        </p:spPr>
        <p:txBody>
          <a:bodyPr>
            <a:noAutofit/>
          </a:bodyPr>
          <a:lstStyle/>
          <a:p>
            <a:pPr marL="27432" lvl="0" algn="just">
              <a:spcBef>
                <a:spcPts val="600"/>
              </a:spcBef>
              <a:buClr>
                <a:srgbClr val="3891A7"/>
              </a:buClr>
              <a:buSzPct val="80000"/>
            </a:pPr>
            <a:r>
              <a:rPr lang="ru-RU" sz="2000" b="1" dirty="0" smtClean="0"/>
              <a:t/>
            </a:r>
            <a:br>
              <a:rPr lang="ru-RU" sz="2000" b="1" dirty="0" smtClean="0"/>
            </a:br>
            <a:r>
              <a:rPr lang="ru-RU" sz="2000" b="1" dirty="0" smtClean="0"/>
              <a:t>Закон Республики Беларусь от 31 мая 2003 года № 200-З «Об основах системы профилактики безнадзорности и правонарушений несовершеннолетних»</a:t>
            </a:r>
            <a:r>
              <a:rPr lang="ru-RU" sz="1200" b="1" cap="none" dirty="0">
                <a:solidFill>
                  <a:srgbClr val="4F271C">
                    <a:shade val="30000"/>
                    <a:satMod val="150000"/>
                  </a:srgbClr>
                </a:solidFill>
                <a:latin typeface="Times New Roman" panose="02020603050405020304" pitchFamily="18" charset="0"/>
                <a:ea typeface="+mn-ea"/>
                <a:cs typeface="Times New Roman" panose="02020603050405020304" pitchFamily="18" charset="0"/>
              </a:rPr>
              <a:t> </a:t>
            </a:r>
            <a:r>
              <a:rPr lang="ru-RU" sz="1200" b="1" cap="none" dirty="0" smtClean="0">
                <a:solidFill>
                  <a:srgbClr val="4F271C">
                    <a:shade val="30000"/>
                    <a:satMod val="150000"/>
                  </a:srgbClr>
                </a:solidFill>
                <a:latin typeface="Times New Roman" panose="02020603050405020304" pitchFamily="18" charset="0"/>
                <a:ea typeface="+mn-ea"/>
                <a:cs typeface="Times New Roman" panose="02020603050405020304" pitchFamily="18" charset="0"/>
              </a:rPr>
              <a:t>(</a:t>
            </a:r>
            <a:r>
              <a:rPr lang="ru-RU" sz="1200" b="1" cap="none" dirty="0">
                <a:solidFill>
                  <a:srgbClr val="4F271C">
                    <a:shade val="30000"/>
                    <a:satMod val="150000"/>
                  </a:srgbClr>
                </a:solidFill>
                <a:latin typeface="Times New Roman" panose="02020603050405020304" pitchFamily="18" charset="0"/>
                <a:ea typeface="+mn-ea"/>
                <a:cs typeface="Times New Roman" panose="02020603050405020304" pitchFamily="18" charset="0"/>
              </a:rPr>
              <a:t>в ред. от 18.05.2022 </a:t>
            </a:r>
            <a:r>
              <a:rPr lang="en-US" sz="1200" b="1" cap="none" dirty="0">
                <a:solidFill>
                  <a:srgbClr val="4F271C">
                    <a:shade val="30000"/>
                    <a:satMod val="150000"/>
                  </a:srgbClr>
                </a:solidFill>
                <a:latin typeface="Times New Roman" panose="02020603050405020304" pitchFamily="18" charset="0"/>
                <a:ea typeface="+mn-ea"/>
                <a:cs typeface="Times New Roman" panose="02020603050405020304" pitchFamily="18" charset="0"/>
              </a:rPr>
              <a:t>N 169-</a:t>
            </a:r>
            <a:r>
              <a:rPr lang="ru-RU" sz="1200" b="1" cap="none" dirty="0">
                <a:solidFill>
                  <a:srgbClr val="4F271C">
                    <a:shade val="30000"/>
                    <a:satMod val="150000"/>
                  </a:srgbClr>
                </a:solidFill>
                <a:latin typeface="Times New Roman" panose="02020603050405020304" pitchFamily="18" charset="0"/>
                <a:ea typeface="+mn-ea"/>
                <a:cs typeface="Times New Roman" panose="02020603050405020304" pitchFamily="18" charset="0"/>
              </a:rPr>
              <a:t>З</a:t>
            </a:r>
            <a:r>
              <a:rPr lang="ru-RU" sz="1200" b="1" cap="none" dirty="0" smtClean="0">
                <a:solidFill>
                  <a:srgbClr val="4F271C">
                    <a:shade val="30000"/>
                    <a:satMod val="150000"/>
                  </a:srgbClr>
                </a:solidFill>
                <a:latin typeface="Times New Roman" panose="02020603050405020304" pitchFamily="18" charset="0"/>
                <a:ea typeface="+mn-ea"/>
                <a:cs typeface="Times New Roman" panose="02020603050405020304" pitchFamily="18" charset="0"/>
              </a:rPr>
              <a:t>)</a:t>
            </a:r>
            <a:endParaRPr lang="ru-RU" sz="2000" dirty="0"/>
          </a:p>
        </p:txBody>
      </p:sp>
      <p:sp>
        <p:nvSpPr>
          <p:cNvPr id="3" name="Содержимое 2"/>
          <p:cNvSpPr>
            <a:spLocks noGrp="1"/>
          </p:cNvSpPr>
          <p:nvPr>
            <p:ph sz="quarter" idx="1"/>
          </p:nvPr>
        </p:nvSpPr>
        <p:spPr>
          <a:xfrm>
            <a:off x="457200" y="1600200"/>
            <a:ext cx="7859216" cy="4873752"/>
          </a:xfrm>
        </p:spPr>
        <p:txBody>
          <a:bodyPr>
            <a:normAutofit fontScale="92500" lnSpcReduction="20000"/>
          </a:bodyPr>
          <a:lstStyle/>
          <a:p>
            <a:r>
              <a:rPr lang="ru-RU" b="1" dirty="0" smtClean="0"/>
              <a:t>Статья 2. Основные задачи и принципы деятельности по профилактике безнадзорности и правонарушений несовершеннолетних</a:t>
            </a:r>
            <a:endParaRPr lang="ru-RU" dirty="0" smtClean="0"/>
          </a:p>
          <a:p>
            <a:r>
              <a:rPr lang="ru-RU" dirty="0" smtClean="0"/>
              <a:t>Основными задачами деятельности по профилактике безнадзорности и правонарушений несовершеннолетних являются:</a:t>
            </a:r>
          </a:p>
          <a:p>
            <a:r>
              <a:rPr lang="ru-RU" dirty="0" smtClean="0"/>
              <a:t>предупреждение безнадзорности, беспризорности, правонарушений несовершеннолетних, выявление и устранение их причин и условий;</a:t>
            </a:r>
          </a:p>
          <a:p>
            <a:r>
              <a:rPr lang="ru-RU" u="sng" dirty="0" smtClean="0"/>
              <a:t>обеспечение защиты прав и законных интересов несовершеннолетних;</a:t>
            </a:r>
          </a:p>
          <a:p>
            <a:r>
              <a:rPr lang="ru-RU" dirty="0" err="1" smtClean="0"/>
              <a:t>социально-психолого-педагогическая</a:t>
            </a:r>
            <a:r>
              <a:rPr lang="ru-RU" dirty="0" smtClean="0"/>
              <a:t> реабилитация несовершеннолетних и семей, находящихся в социально опасном положении;</a:t>
            </a:r>
          </a:p>
          <a:p>
            <a:r>
              <a:rPr lang="ru-RU" dirty="0" smtClean="0"/>
              <a:t>выявление и пресечение случаев вовлечения несовершеннолетних в совершение правонарушений.</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lnSpcReduction="10000"/>
          </a:bodyPr>
          <a:lstStyle/>
          <a:p>
            <a:r>
              <a:rPr lang="ru-RU" b="1" dirty="0" smtClean="0"/>
              <a:t>Статья 9. Гарантии исполнения настоящего Закона</a:t>
            </a:r>
            <a:endParaRPr lang="ru-RU" dirty="0" smtClean="0"/>
          </a:p>
          <a:p>
            <a:r>
              <a:rPr lang="ru-RU" dirty="0" smtClean="0"/>
              <a:t>Органы, учреждения и иные организации, осуществляющие профилактику безнадзорности и правонарушений несовершеннолетних, родители, опекуны или попечители несовершеннолетних, а также несовершеннолетние, достигшие возраста четырнадцати лет, вправе обратиться в установленном законодательством порядке в суд с иском о возмещении вреда, причиненного здоровью несовершеннолетнего, его имуществу, и (или) морального вреда.</a:t>
            </a:r>
          </a:p>
          <a:p>
            <a:endParaRPr lang="ru-RU" dirty="0"/>
          </a:p>
        </p:txBody>
      </p:sp>
      <p:sp>
        <p:nvSpPr>
          <p:cNvPr id="4" name="Заголовок 1"/>
          <p:cNvSpPr>
            <a:spLocks noGrp="1"/>
          </p:cNvSpPr>
          <p:nvPr>
            <p:ph type="title"/>
          </p:nvPr>
        </p:nvSpPr>
        <p:spPr>
          <a:solidFill>
            <a:schemeClr val="accent2">
              <a:lumMod val="60000"/>
              <a:lumOff val="40000"/>
            </a:schemeClr>
          </a:solidFill>
        </p:spPr>
        <p:txBody>
          <a:bodyPr>
            <a:noAutofit/>
          </a:bodyPr>
          <a:lstStyle/>
          <a:p>
            <a:r>
              <a:rPr lang="ru-RU" sz="2000" b="1" dirty="0" smtClean="0"/>
              <a:t>Закон Республики Беларусь от 31 мая 2003 года № 200-З «Об основах системы профилактики безнадзорности и правонарушений несовершеннолетних»</a:t>
            </a:r>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1428800"/>
            <a:ext cx="8075240" cy="5429200"/>
          </a:xfrm>
        </p:spPr>
        <p:txBody>
          <a:bodyPr>
            <a:normAutofit fontScale="70000" lnSpcReduction="20000"/>
          </a:bodyPr>
          <a:lstStyle/>
          <a:p>
            <a:r>
              <a:rPr lang="ru-RU" b="1" dirty="0" smtClean="0"/>
              <a:t>Статья 10. Полномочия работников органов, учреждений и иных организаций, осуществляющих профилактику безнадзорности и правонарушений несовершеннолетних</a:t>
            </a:r>
            <a:endParaRPr lang="ru-RU" dirty="0" smtClean="0"/>
          </a:p>
          <a:p>
            <a:r>
              <a:rPr lang="ru-RU" dirty="0" smtClean="0"/>
              <a:t>Работники органов, учреждений и иных организаций, осуществляющих профилактику безнадзорности и правонарушений несовершеннолетних, в пределах своей компетенции:</a:t>
            </a:r>
          </a:p>
          <a:p>
            <a:r>
              <a:rPr lang="ru-RU" dirty="0" smtClean="0"/>
              <a:t>посещают несовершеннолетних, проводят беседы с ними, их родителями, опекунами или попечителями;</a:t>
            </a:r>
          </a:p>
          <a:p>
            <a:r>
              <a:rPr lang="ru-RU" dirty="0" smtClean="0"/>
              <a:t>запрашивают информацию у государственных органов и иных организаций по вопросам профилактики безнадзорности и правонарушений несовершеннолетних;</a:t>
            </a:r>
          </a:p>
          <a:p>
            <a:r>
              <a:rPr lang="ru-RU" dirty="0" smtClean="0"/>
              <a:t>приглашают несовершеннолетних, их родителей, опекунов или попечителей по вопросам профилактики безнадзорности и правонарушений несовершеннолетних;</a:t>
            </a:r>
          </a:p>
          <a:p>
            <a:r>
              <a:rPr lang="ru-RU" dirty="0" smtClean="0"/>
              <a:t>осуществляют иные полномочия, предусмотренные законодательством.</a:t>
            </a:r>
          </a:p>
          <a:p>
            <a:r>
              <a:rPr lang="ru-RU" dirty="0" smtClean="0"/>
              <a:t>Работники органов, учреждений и иных организаций, осуществляющих профилактику безнадзорности и правонарушений несовершеннолетних, </a:t>
            </a:r>
            <a:r>
              <a:rPr lang="ru-RU" u="sng" dirty="0" smtClean="0"/>
              <a:t>обязаны обеспечивать соблюдение прав и законных интересов несовершеннолетних, осуществлять их защиту от всех форм дискриминации, физического или психического насилия, оскорбления, грубого обращения, сексуальной и иной эксплуатации, выявлять несовершеннолетних и семьи, находящиеся в социально опасном положении.</a:t>
            </a:r>
          </a:p>
          <a:p>
            <a:endParaRPr lang="ru-RU" dirty="0"/>
          </a:p>
        </p:txBody>
      </p:sp>
      <p:sp>
        <p:nvSpPr>
          <p:cNvPr id="4" name="Заголовок 1"/>
          <p:cNvSpPr>
            <a:spLocks noGrp="1"/>
          </p:cNvSpPr>
          <p:nvPr>
            <p:ph type="title"/>
          </p:nvPr>
        </p:nvSpPr>
        <p:spPr>
          <a:solidFill>
            <a:schemeClr val="accent2">
              <a:lumMod val="60000"/>
              <a:lumOff val="40000"/>
            </a:schemeClr>
          </a:solidFill>
        </p:spPr>
        <p:txBody>
          <a:bodyPr>
            <a:noAutofit/>
          </a:bodyPr>
          <a:lstStyle/>
          <a:p>
            <a:r>
              <a:rPr lang="ru-RU" sz="2000" b="1" dirty="0" smtClean="0"/>
              <a:t>Закон Республики Беларусь от 31 мая 2003 года № 200-З «Об основах системы профилактики безнадзорности и правонарушений несовершеннолетних»</a:t>
            </a:r>
            <a:endParaRPr lang="ru-RU"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
        <p:nvSpPr>
          <p:cNvPr id="3" name="Объект 2"/>
          <p:cNvSpPr>
            <a:spLocks noGrp="1"/>
          </p:cNvSpPr>
          <p:nvPr>
            <p:ph sz="quarter" idx="1"/>
          </p:nvPr>
        </p:nvSpPr>
        <p:spPr>
          <a:xfrm>
            <a:off x="457200" y="1600200"/>
            <a:ext cx="7467600" cy="5257800"/>
          </a:xfrm>
        </p:spPr>
        <p:txBody>
          <a:bodyPr>
            <a:normAutofit fontScale="625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1. Основные термины, используемые в настоящем Законе, и их определения</a:t>
            </a:r>
            <a:endParaRPr lang="ru-RU" dirty="0">
              <a:latin typeface="Arial" panose="020B0604020202020204" pitchFamily="34"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rPr>
              <a:t> </a:t>
            </a:r>
          </a:p>
          <a:p>
            <a:pPr indent="342900" algn="just">
              <a:spcAft>
                <a:spcPts val="0"/>
              </a:spcAft>
            </a:pPr>
            <a:r>
              <a:rPr lang="ru-RU" dirty="0">
                <a:latin typeface="Arial" panose="020B0604020202020204" pitchFamily="34" charset="0"/>
                <a:ea typeface="Times New Roman" panose="02020603050405020304" pitchFamily="18" charset="0"/>
              </a:rPr>
              <a:t>Для целей настоящего Закона используются следующие основные термины и их определения: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психологическая помощь - комплекс мероприятий, направленных на содействие гражданам в предупреждении, разрешении психологических проблем, преодолении последствий кризисных ситуаций, в том числе путем активизации собственных возможностей граждан для самостоятельного предупреждения, разрешения возникающих психологических проблем, преодоления последствий кризисных ситуаций и создания необходимых для этого условий, на информирование граждан о причинах психологических проблем и способах, средствах их предупреждения и разрешения, на развитие личности, ее самосовершенствование и самореализацию;</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психологическая проблема - состояние душевного дискомфорта гражданина, вызванное неудовлетворенностью собой, своей профессиональной деятельностью, межличностными отношениями, обстановкой в семье и (или) другими проблемами личной жизни;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кризисная ситуация - условия и (или) факторы, приводящие к жизненным изменениям и возникновению психологических проблем, с которыми гражданин не может справиться привычными для него способами;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кризисное вмешательство - безотлагательное оказание психологической помощи.</a:t>
            </a:r>
          </a:p>
          <a:p>
            <a:endParaRPr lang="ru-RU" dirty="0"/>
          </a:p>
        </p:txBody>
      </p:sp>
    </p:spTree>
    <p:extLst>
      <p:ext uri="{BB962C8B-B14F-4D97-AF65-F5344CB8AC3E}">
        <p14:creationId xmlns:p14="http://schemas.microsoft.com/office/powerpoint/2010/main" val="1918719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600200"/>
            <a:ext cx="8147248" cy="4873752"/>
          </a:xfrm>
        </p:spPr>
        <p:txBody>
          <a:bodyPr>
            <a:normAutofit fontScale="625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5. Виды психологической помощи</a:t>
            </a:r>
            <a:endParaRPr lang="ru-RU" dirty="0">
              <a:latin typeface="Arial" panose="020B0604020202020204" pitchFamily="34" charset="0"/>
              <a:ea typeface="Times New Roman" panose="02020603050405020304" pitchFamily="18" charset="0"/>
            </a:endParaRPr>
          </a:p>
          <a:p>
            <a:pPr indent="342900" algn="just">
              <a:spcAft>
                <a:spcPts val="0"/>
              </a:spcAft>
            </a:pPr>
            <a:r>
              <a:rPr lang="ru-RU" dirty="0" smtClean="0">
                <a:latin typeface="Arial" panose="020B0604020202020204" pitchFamily="34" charset="0"/>
                <a:ea typeface="Times New Roman" panose="02020603050405020304" pitchFamily="18" charset="0"/>
              </a:rPr>
              <a:t>К </a:t>
            </a:r>
            <a:r>
              <a:rPr lang="ru-RU" dirty="0">
                <a:latin typeface="Arial" panose="020B0604020202020204" pitchFamily="34" charset="0"/>
                <a:ea typeface="Times New Roman" panose="02020603050405020304" pitchFamily="18" charset="0"/>
              </a:rPr>
              <a:t>видам психологической помощи относятся: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психологическое консультирование - комплекс мероприятий, направленных на содействие гражданину (группе граждан) в разрешении психологических проблем, в том числе в принятии решений относительно профессиональной деятельности, межличностных отношений, на развитие личности, ее самосовершенствование и самореализацию, а также на преодоление последствий кризисных ситуаций;</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психологическая коррекция - комплекс мероприятий, направленных на исправление (корректировку) особенностей личности гражданина и его поведения, которые приводят к психологическим проблемам;</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психологическая профилактика - комплекс мероприятий, направленных на своевременное предупреждение возможных нарушений в становлении и развитии личности гражданина и межличностных отношений, содействие гражданину в сохранении и укреплении состояния его душевного равновесия;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психологическое просвещение - комплекс мероприятий, направленных на распространение психологических знаний, повышение степени информированности граждан о психологии и возможностях психологической помощи в целях повышения уровня их психологической культуры и качества личной жизни.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Составной частью любого вида психологической помощи может являться психологическая диагностика, выражающаяся в оценке индивидуально-психологических свойств личности гражданина и направленная на выявление психологических проблем гражданина, уточнение их особенностей.</a:t>
            </a:r>
          </a:p>
          <a:p>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26674741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925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13. Цели оказания психологической помощи</a:t>
            </a:r>
            <a:endParaRPr lang="ru-RU" dirty="0">
              <a:latin typeface="Arial" panose="020B0604020202020204" pitchFamily="34"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rPr>
              <a:t> </a:t>
            </a:r>
          </a:p>
          <a:p>
            <a:pPr indent="342900" algn="just">
              <a:spcAft>
                <a:spcPts val="0"/>
              </a:spcAft>
            </a:pPr>
            <a:r>
              <a:rPr lang="ru-RU" dirty="0">
                <a:latin typeface="Arial" panose="020B0604020202020204" pitchFamily="34" charset="0"/>
                <a:ea typeface="Times New Roman" panose="02020603050405020304" pitchFamily="18" charset="0"/>
              </a:rPr>
              <a:t>Целями оказания психологической помощи являются: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предупреждение психологических проблем;</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разрешение психологических проблем;</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преодоление последствий кризисных ситуаций;</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информирование граждан о причинах психологических проблем и способах, средствах их предупреждения и разрешения;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развитие личности, ее самосовершенствование и самореализация.</a:t>
            </a:r>
          </a:p>
          <a:p>
            <a:pPr>
              <a:spcAft>
                <a:spcPts val="0"/>
              </a:spcAft>
            </a:pPr>
            <a:r>
              <a:rPr lang="ru-RU" dirty="0">
                <a:latin typeface="Arial" panose="020B0604020202020204" pitchFamily="34" charset="0"/>
                <a:ea typeface="Times New Roman" panose="02020603050405020304" pitchFamily="18" charset="0"/>
              </a:rPr>
              <a:t> </a:t>
            </a:r>
          </a:p>
          <a:p>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9023430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625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15. Обеспечение конфиденциальности при оказании психологической помощи</a:t>
            </a:r>
            <a:endParaRPr lang="ru-RU" dirty="0">
              <a:latin typeface="Arial" panose="020B0604020202020204" pitchFamily="34"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rPr>
              <a:t> </a:t>
            </a:r>
          </a:p>
          <a:p>
            <a:pPr indent="342900" algn="just">
              <a:spcAft>
                <a:spcPts val="0"/>
              </a:spcAft>
            </a:pPr>
            <a:r>
              <a:rPr lang="ru-RU" dirty="0">
                <a:latin typeface="Arial" panose="020B0604020202020204" pitchFamily="34" charset="0"/>
                <a:ea typeface="Times New Roman" panose="02020603050405020304" pitchFamily="18" charset="0"/>
              </a:rPr>
              <a:t>Информация, полученная при оказании психологической помощи, а также факт обращения за оказанием психологической помощи являются профессиональной тайной, охраняемой настоящим Законом. Документация психолога об оказании гражданину психологической помощи применяется только для служебного пользования. Выписка из документации психолога об оказании гражданину психологической помощи предоставляется по запросу этого гражданина или его законного представителя, за исключением случаев оказания психологической помощи анонимно. Выписка из документации психолога об оказании гражданину психологической помощи предоставляется в форме, доступной для понимания лицом, не обладающим специальными познаниями в области психологии.</a:t>
            </a:r>
          </a:p>
          <a:p>
            <a:r>
              <a:rPr lang="ru-RU" sz="3200" dirty="0">
                <a:latin typeface="Calibri" panose="020F0502020204030204" pitchFamily="34" charset="0"/>
                <a:ea typeface="Times New Roman" panose="02020603050405020304" pitchFamily="18" charset="0"/>
                <a:cs typeface="Times New Roman" panose="02020603050405020304" pitchFamily="18" charset="0"/>
              </a:rPr>
              <a:t>Сведения, составляющие профессиональную тайну, могут быть сообщены психологом третьим лицам только с согласия гражданина, обратившегося за оказанием психологической помощи, или его законного представителя, за исключением случаев, предусмотренных частями третьей и четвертой настоящей статьи</a:t>
            </a:r>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1070066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600200"/>
            <a:ext cx="8075240" cy="5257800"/>
          </a:xfrm>
        </p:spPr>
        <p:txBody>
          <a:bodyPr>
            <a:normAutofit fontScale="47500" lnSpcReduction="20000"/>
          </a:bodyPr>
          <a:lstStyle/>
          <a:p>
            <a:pPr lvl="0" indent="342900" algn="just">
              <a:buClr>
                <a:srgbClr val="FE8637"/>
              </a:buClr>
            </a:pPr>
            <a:r>
              <a:rPr lang="ru-RU" sz="3200" b="1" dirty="0">
                <a:solidFill>
                  <a:prstClr val="black"/>
                </a:solidFill>
                <a:latin typeface="Arial" panose="020B0604020202020204" pitchFamily="34" charset="0"/>
                <a:ea typeface="Times New Roman" panose="02020603050405020304" pitchFamily="18" charset="0"/>
              </a:rPr>
              <a:t>Статья 15. Обеспечение конфиденциальности при оказании психологической помощи</a:t>
            </a:r>
            <a:endParaRPr lang="ru-RU" sz="3200" dirty="0">
              <a:solidFill>
                <a:prstClr val="black"/>
              </a:solidFill>
              <a:latin typeface="Arial" panose="020B0604020202020204" pitchFamily="34" charset="0"/>
              <a:ea typeface="Times New Roman" panose="02020603050405020304" pitchFamily="18" charset="0"/>
            </a:endParaRPr>
          </a:p>
          <a:p>
            <a:pPr indent="342900" algn="just">
              <a:spcBef>
                <a:spcPts val="1000"/>
              </a:spcBef>
              <a:spcAft>
                <a:spcPts val="0"/>
              </a:spcAft>
            </a:pPr>
            <a:r>
              <a:rPr lang="ru-RU" dirty="0" smtClean="0">
                <a:latin typeface="Arial" panose="020B0604020202020204" pitchFamily="34" charset="0"/>
                <a:ea typeface="Times New Roman" panose="02020603050405020304" pitchFamily="18" charset="0"/>
              </a:rPr>
              <a:t>Предоставление </a:t>
            </a:r>
            <a:r>
              <a:rPr lang="ru-RU" dirty="0">
                <a:latin typeface="Arial" panose="020B0604020202020204" pitchFamily="34" charset="0"/>
                <a:ea typeface="Times New Roman" panose="02020603050405020304" pitchFamily="18" charset="0"/>
              </a:rPr>
              <a:t>сведений, указанных в части первой настоящей статьи, без согласия гражданина, обратившегося за оказанием психологической помощи, или его законного представителя допускается по письменным запросам:</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органов, ведущих уголовный процесс, в связи с проведением предварительного расследования или судебным разбирательством;</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руководителей органов или учреждений, исполняющих наказание и иные меры уголовной ответственности, для обеспечения личной безопасности и </a:t>
            </a:r>
            <a:r>
              <a:rPr lang="ru-RU" dirty="0" err="1">
                <a:latin typeface="Arial" panose="020B0604020202020204" pitchFamily="34" charset="0"/>
                <a:ea typeface="Times New Roman" panose="02020603050405020304" pitchFamily="18" charset="0"/>
              </a:rPr>
              <a:t>ресоциализации</a:t>
            </a:r>
            <a:r>
              <a:rPr lang="ru-RU" dirty="0">
                <a:latin typeface="Arial" panose="020B0604020202020204" pitchFamily="34" charset="0"/>
                <a:ea typeface="Times New Roman" panose="02020603050405020304" pitchFamily="18" charset="0"/>
              </a:rPr>
              <a:t> граждан;</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руководителей государственных организаций здравоохранения, оказывающих психотерапевтическую, психиатрическую, наркологическую, сексологическую помощь, для оказания такой помощи;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руководителей учреждений образования в целях улучшения условий организации обучения и воспитания обучающихся (воспитанников) этих учреждений;</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научных работников в связи с проведением ими научных исследований или специалистов, занимающихся педагогической деятельностью в области психологии, психотерапии, психиатрии, сексологии, в связи с осуществлением ими педагогической деятельности - в форме, исключающей наличие сведений личного характера, позволяющих идентифицировать конкретного гражданина.</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 обязаны сообщать в правоохранительные органы информацию, составляющую профессиональную тайну, если она содержит сведения о совершенном особо тяжком преступлении либо о готовящемся тяжком, особо тяжком преступлении.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Психологи обязаны информировать законных представителей несовершеннолетних и лиц, признанных недееспособными, о психологических проблемах несовершеннолетних и лиц, признанных недееспособными, при которых существует вероятность совершения ими суицидальных действий. Предоставление такой информации не является разглашением профессиональной тайны.</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Обязанность сохранять профессиональную тайну наравне с психологами распространяется также на лиц, которым она стала известна в соответствии с настоящим Законом.</a:t>
            </a:r>
          </a:p>
          <a:p>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1871954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fontScale="775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16. Формы и способы оказания психологической помощи</a:t>
            </a:r>
            <a:endParaRPr lang="ru-RU" dirty="0">
              <a:latin typeface="Arial" panose="020B0604020202020204" pitchFamily="34"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rPr>
              <a:t> </a:t>
            </a:r>
          </a:p>
          <a:p>
            <a:pPr indent="342900" algn="just">
              <a:spcAft>
                <a:spcPts val="0"/>
              </a:spcAft>
            </a:pPr>
            <a:r>
              <a:rPr lang="ru-RU" dirty="0">
                <a:latin typeface="Arial" panose="020B0604020202020204" pitchFamily="34" charset="0"/>
                <a:ea typeface="Times New Roman" panose="02020603050405020304" pitchFamily="18" charset="0"/>
              </a:rPr>
              <a:t>Оказание психологической помощи может осуществляться в очной и заочной формах.</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Очная форма оказания психологической помощи - оказание психологической помощи без использования средств электросвязи.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Заочная форма оказания психологической помощи - оказание психологической помощи с использованием средств электросвязи.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Оказание психологической помощи гражданину осуществляется индивидуально или в составе группы.</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Оказание психологической помощи гражданину (группе граждан) для преодоления последствий кризисных ситуаций может осуществляться путем кризисного вмешательства.</a:t>
            </a:r>
          </a:p>
          <a:p>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40459721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600200"/>
            <a:ext cx="8147248" cy="5257800"/>
          </a:xfrm>
        </p:spPr>
        <p:txBody>
          <a:bodyPr>
            <a:normAutofit fontScale="55000" lnSpcReduction="20000"/>
          </a:bodyPr>
          <a:lstStyle/>
          <a:p>
            <a:pPr indent="342900" algn="just">
              <a:spcAft>
                <a:spcPts val="0"/>
              </a:spcAft>
            </a:pPr>
            <a:r>
              <a:rPr lang="ru-RU" b="1" dirty="0">
                <a:latin typeface="Arial" panose="020B0604020202020204" pitchFamily="34" charset="0"/>
                <a:ea typeface="Times New Roman" panose="02020603050405020304" pitchFamily="18" charset="0"/>
              </a:rPr>
              <a:t>Статья 18. Условия оказания психологической помощи</a:t>
            </a:r>
            <a:endParaRPr lang="ru-RU" dirty="0">
              <a:latin typeface="Arial" panose="020B0604020202020204" pitchFamily="34" charset="0"/>
              <a:ea typeface="Times New Roman" panose="02020603050405020304" pitchFamily="18" charset="0"/>
            </a:endParaRPr>
          </a:p>
          <a:p>
            <a:pPr>
              <a:spcAft>
                <a:spcPts val="0"/>
              </a:spcAft>
            </a:pPr>
            <a:r>
              <a:rPr lang="ru-RU" dirty="0">
                <a:latin typeface="Arial" panose="020B0604020202020204" pitchFamily="34" charset="0"/>
                <a:ea typeface="Times New Roman" panose="02020603050405020304" pitchFamily="18" charset="0"/>
              </a:rPr>
              <a:t> </a:t>
            </a:r>
          </a:p>
          <a:p>
            <a:pPr indent="342900" algn="just">
              <a:spcAft>
                <a:spcPts val="0"/>
              </a:spcAft>
            </a:pPr>
            <a:r>
              <a:rPr lang="ru-RU" dirty="0">
                <a:latin typeface="Arial" panose="020B0604020202020204" pitchFamily="34" charset="0"/>
                <a:ea typeface="Times New Roman" panose="02020603050405020304" pitchFamily="18" charset="0"/>
              </a:rPr>
              <a:t>Психологическая помощь гражданину оказывается с его согласия, а несовершеннолетним в возрасте до четырнадцати лет - также с согласия одного из законных представителей, за исключением случаев, предусмотренных частью второй настоящей статьи.</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При оказании психологической помощи несовершеннолетним в возрасте до четырнадцати лет согласия законных представителей не требуется:</a:t>
            </a:r>
          </a:p>
          <a:p>
            <a:pPr indent="342900" algn="just">
              <a:spcBef>
                <a:spcPts val="1000"/>
              </a:spcBef>
              <a:spcAft>
                <a:spcPts val="0"/>
              </a:spcAft>
            </a:pPr>
            <a:r>
              <a:rPr lang="ru-RU" dirty="0">
                <a:solidFill>
                  <a:srgbClr val="FF0000"/>
                </a:solidFill>
                <a:latin typeface="Arial" panose="020B0604020202020204" pitchFamily="34" charset="0"/>
                <a:ea typeface="Times New Roman" panose="02020603050405020304" pitchFamily="18" charset="0"/>
              </a:rPr>
              <a:t>при установлении фактов жестокого обращения, физического, психического, сексуального насилия в отношении несовершеннолетнего;</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в случае признания несовершеннолетнего находящимся в социально опасном положении, в том числе нуждающимся в государственной защите;</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при оказании психологической помощи в виде психологического просвещения и психологической профилактики в учреждениях образования и организациях здравоохранения;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в случае принудительного оказания медицинской помощи несовершеннолетним, страдающим психическими и поведенческими расстройствами, в государственных учреждениях здравоохранения;</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несовершеннолетним, оказавшимся в чрезвычайной ситуации природного и техногенного характера;</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несовершеннолетним, находящимся в специальных лечебно-воспитательных учреждениях, специальных учебно-воспитательных учреждениях;</a:t>
            </a:r>
          </a:p>
          <a:p>
            <a:pPr indent="342900" algn="just">
              <a:spcBef>
                <a:spcPts val="1000"/>
              </a:spcBef>
              <a:spcAft>
                <a:spcPts val="0"/>
              </a:spcAft>
            </a:pPr>
            <a:r>
              <a:rPr lang="ru-RU" dirty="0">
                <a:latin typeface="Arial" panose="020B0604020202020204" pitchFamily="34" charset="0"/>
                <a:ea typeface="Times New Roman" panose="02020603050405020304" pitchFamily="18" charset="0"/>
              </a:rPr>
              <a:t>при обращении несовершеннолетнего за оказанием психологической помощи анонимно.</a:t>
            </a:r>
          </a:p>
          <a:p>
            <a:endParaRPr lang="ru-RU" dirty="0"/>
          </a:p>
        </p:txBody>
      </p:sp>
      <p:sp>
        <p:nvSpPr>
          <p:cNvPr id="4" name="Заголовок 1"/>
          <p:cNvSpPr>
            <a:spLocks noGrp="1"/>
          </p:cNvSpPr>
          <p:nvPr>
            <p:ph type="title"/>
          </p:nvPr>
        </p:nvSpPr>
        <p:spPr>
          <a:solidFill>
            <a:srgbClr val="92D050"/>
          </a:solidFill>
        </p:spPr>
        <p:txBody>
          <a:bodyPr>
            <a:noAutofit/>
          </a:bodyPr>
          <a:lstStyle/>
          <a:p>
            <a:pPr marL="342900" lvl="0" indent="-342900" algn="ctr" defTabSz="457200">
              <a:spcBef>
                <a:spcPts val="1000"/>
              </a:spcBef>
              <a:defRPr/>
            </a:pPr>
            <a:r>
              <a:rPr lang="ru-RU" altLang="ru-RU" sz="1800" cap="none" dirty="0" smtClean="0">
                <a:solidFill>
                  <a:prstClr val="black">
                    <a:lumMod val="75000"/>
                    <a:lumOff val="25000"/>
                  </a:prstClr>
                </a:solidFill>
                <a:latin typeface="Trebuchet MS" panose="020B0603020202020204"/>
                <a:ea typeface="+mn-ea"/>
                <a:cs typeface="+mn-cs"/>
              </a:rPr>
              <a:t/>
            </a:r>
            <a:br>
              <a:rPr lang="ru-RU" altLang="ru-RU" sz="1800" cap="none" dirty="0" smtClean="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ЗАКОН </a:t>
            </a:r>
            <a:r>
              <a:rPr lang="ru-RU" altLang="ru-RU" sz="1800" cap="none" dirty="0">
                <a:solidFill>
                  <a:prstClr val="black">
                    <a:lumMod val="75000"/>
                    <a:lumOff val="25000"/>
                  </a:prstClr>
                </a:solidFill>
                <a:latin typeface="Trebuchet MS" panose="020B0603020202020204"/>
                <a:ea typeface="+mn-ea"/>
                <a:cs typeface="+mn-cs"/>
              </a:rPr>
              <a:t>РЕСПУБЛИКИ БЕЛАРУСЬ</a:t>
            </a:r>
            <a:br>
              <a:rPr lang="ru-RU" altLang="ru-RU" sz="1800" cap="none" dirty="0">
                <a:solidFill>
                  <a:prstClr val="black">
                    <a:lumMod val="75000"/>
                    <a:lumOff val="25000"/>
                  </a:prstClr>
                </a:solidFill>
                <a:latin typeface="Trebuchet MS" panose="020B0603020202020204"/>
                <a:ea typeface="+mn-ea"/>
                <a:cs typeface="+mn-cs"/>
              </a:rPr>
            </a:br>
            <a:r>
              <a:rPr lang="ru-RU" altLang="ru-RU" sz="1800" b="1" cap="none" dirty="0">
                <a:solidFill>
                  <a:prstClr val="black">
                    <a:lumMod val="75000"/>
                    <a:lumOff val="25000"/>
                  </a:prstClr>
                </a:solidFill>
                <a:latin typeface="Trebuchet MS" panose="020B0603020202020204"/>
                <a:ea typeface="+mn-ea"/>
                <a:cs typeface="+mn-cs"/>
              </a:rPr>
              <a:t>ОБ ОКАЗАНИИ ПСИХОЛОГИЧЕСКОЙ ПОМОЩИ</a:t>
            </a:r>
            <a:br>
              <a:rPr lang="ru-RU" altLang="ru-RU" sz="1800" b="1" cap="none" dirty="0">
                <a:solidFill>
                  <a:prstClr val="black">
                    <a:lumMod val="75000"/>
                    <a:lumOff val="25000"/>
                  </a:prstClr>
                </a:solidFill>
                <a:latin typeface="Trebuchet MS" panose="020B0603020202020204"/>
                <a:ea typeface="+mn-ea"/>
                <a:cs typeface="+mn-cs"/>
              </a:rPr>
            </a:br>
            <a:r>
              <a:rPr lang="ru-RU" altLang="ru-RU" sz="1800" cap="none" dirty="0">
                <a:solidFill>
                  <a:prstClr val="black">
                    <a:lumMod val="75000"/>
                    <a:lumOff val="25000"/>
                  </a:prstClr>
                </a:solidFill>
                <a:latin typeface="Trebuchet MS" panose="020B0603020202020204"/>
                <a:ea typeface="+mn-ea"/>
                <a:cs typeface="+mn-cs"/>
              </a:rPr>
              <a:t>от 1 июля 2010 г. № 153-З</a:t>
            </a:r>
            <a:br>
              <a:rPr lang="ru-RU" altLang="ru-RU" sz="1800" cap="none" dirty="0">
                <a:solidFill>
                  <a:prstClr val="black">
                    <a:lumMod val="75000"/>
                    <a:lumOff val="25000"/>
                  </a:prstClr>
                </a:solidFill>
                <a:latin typeface="Trebuchet MS" panose="020B0603020202020204"/>
                <a:ea typeface="+mn-ea"/>
                <a:cs typeface="+mn-cs"/>
              </a:rPr>
            </a:br>
            <a:r>
              <a:rPr lang="ru-RU" altLang="ru-RU" sz="1800" cap="none" dirty="0" smtClean="0">
                <a:solidFill>
                  <a:prstClr val="black">
                    <a:lumMod val="75000"/>
                    <a:lumOff val="25000"/>
                  </a:prstClr>
                </a:solidFill>
                <a:latin typeface="Trebuchet MS" panose="020B0603020202020204"/>
                <a:ea typeface="+mn-ea"/>
                <a:cs typeface="+mn-cs"/>
              </a:rPr>
              <a:t>(в </a:t>
            </a:r>
            <a:r>
              <a:rPr lang="ru-RU" altLang="ru-RU" sz="1800" cap="none" dirty="0">
                <a:solidFill>
                  <a:prstClr val="black">
                    <a:lumMod val="75000"/>
                    <a:lumOff val="25000"/>
                  </a:prstClr>
                </a:solidFill>
                <a:latin typeface="Trebuchet MS" panose="020B0603020202020204"/>
                <a:ea typeface="+mn-ea"/>
                <a:cs typeface="+mn-cs"/>
              </a:rPr>
              <a:t>ред. 30 июня 2022 г. N </a:t>
            </a:r>
            <a:r>
              <a:rPr lang="ru-RU" altLang="ru-RU" sz="1800" cap="none" dirty="0" smtClean="0">
                <a:solidFill>
                  <a:prstClr val="black">
                    <a:lumMod val="75000"/>
                    <a:lumOff val="25000"/>
                  </a:prstClr>
                </a:solidFill>
                <a:latin typeface="Trebuchet MS" panose="020B0603020202020204"/>
                <a:ea typeface="+mn-ea"/>
                <a:cs typeface="+mn-cs"/>
              </a:rPr>
              <a:t>184-З)</a:t>
            </a:r>
            <a:endParaRPr lang="ru-RU" sz="2000" dirty="0"/>
          </a:p>
        </p:txBody>
      </p:sp>
    </p:spTree>
    <p:extLst>
      <p:ext uri="{BB962C8B-B14F-4D97-AF65-F5344CB8AC3E}">
        <p14:creationId xmlns:p14="http://schemas.microsoft.com/office/powerpoint/2010/main" val="57263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1143000"/>
          </a:xfrm>
          <a:solidFill>
            <a:schemeClr val="accent5">
              <a:lumMod val="60000"/>
              <a:lumOff val="40000"/>
            </a:schemeClr>
          </a:solidFill>
        </p:spPr>
        <p:txBody>
          <a:bodyPr>
            <a:normAutofit fontScale="90000"/>
          </a:bodyPr>
          <a:lstStyle/>
          <a:p>
            <a:r>
              <a:rPr lang="ru-RU" dirty="0" smtClean="0">
                <a:solidFill>
                  <a:schemeClr val="tx2"/>
                </a:solidFill>
                <a:latin typeface="+mj-lt"/>
                <a:ea typeface="+mj-ea"/>
                <a:cs typeface="+mj-cs"/>
              </a:rPr>
              <a:t/>
            </a:r>
            <a:br>
              <a:rPr lang="ru-RU" dirty="0" smtClean="0">
                <a:solidFill>
                  <a:schemeClr val="tx2"/>
                </a:solidFill>
                <a:latin typeface="+mj-lt"/>
                <a:ea typeface="+mj-ea"/>
                <a:cs typeface="+mj-cs"/>
              </a:rPr>
            </a:br>
            <a:r>
              <a:rPr lang="ru-RU" dirty="0" smtClean="0">
                <a:solidFill>
                  <a:schemeClr val="tx2"/>
                </a:solidFill>
                <a:latin typeface="+mj-lt"/>
                <a:ea typeface="+mj-ea"/>
                <a:cs typeface="+mj-cs"/>
              </a:rPr>
              <a:t/>
            </a:r>
            <a:br>
              <a:rPr lang="ru-RU" dirty="0" smtClean="0">
                <a:solidFill>
                  <a:schemeClr val="tx2"/>
                </a:solidFill>
                <a:latin typeface="+mj-lt"/>
                <a:ea typeface="+mj-ea"/>
                <a:cs typeface="+mj-cs"/>
              </a:rPr>
            </a:br>
            <a:r>
              <a:rPr lang="ru-RU" sz="4000" b="1" dirty="0" smtClean="0"/>
              <a:t>Конвенция о правах ребенка</a:t>
            </a:r>
            <a:r>
              <a:rPr lang="ru-RU" sz="4800" dirty="0" smtClean="0">
                <a:solidFill>
                  <a:schemeClr val="tx2"/>
                </a:solidFill>
                <a:latin typeface="+mj-lt"/>
                <a:ea typeface="+mj-ea"/>
                <a:cs typeface="+mj-cs"/>
              </a:rPr>
              <a:t/>
            </a:r>
            <a:br>
              <a:rPr lang="ru-RU" sz="4800" dirty="0" smtClean="0">
                <a:solidFill>
                  <a:schemeClr val="tx2"/>
                </a:solidFill>
                <a:latin typeface="+mj-lt"/>
                <a:ea typeface="+mj-ea"/>
                <a:cs typeface="+mj-cs"/>
              </a:rPr>
            </a:br>
            <a:r>
              <a:rPr lang="ru-RU" sz="1800" i="1" dirty="0">
                <a:solidFill>
                  <a:schemeClr val="tx1"/>
                </a:solidFill>
                <a:latin typeface="+mj-lt"/>
                <a:ea typeface="+mj-ea"/>
                <a:cs typeface="+mj-cs"/>
              </a:rPr>
              <a:t>Вступила в силу для Республики Беларусь 31 октября 1990 года</a:t>
            </a:r>
            <a:r>
              <a:rPr lang="ru-RU" sz="4400" i="1" dirty="0">
                <a:solidFill>
                  <a:schemeClr val="tx1"/>
                </a:solidFill>
                <a:latin typeface="+mj-lt"/>
                <a:ea typeface="+mj-ea"/>
                <a:cs typeface="+mj-cs"/>
              </a:rPr>
              <a:t/>
            </a:r>
            <a:br>
              <a:rPr lang="ru-RU" sz="4400" i="1" dirty="0">
                <a:solidFill>
                  <a:schemeClr val="tx1"/>
                </a:solidFill>
                <a:latin typeface="+mj-lt"/>
                <a:ea typeface="+mj-ea"/>
                <a:cs typeface="+mj-cs"/>
              </a:rPr>
            </a:br>
            <a:endParaRPr lang="ru-RU" dirty="0"/>
          </a:p>
        </p:txBody>
      </p:sp>
      <p:sp>
        <p:nvSpPr>
          <p:cNvPr id="3" name="Содержимое 2"/>
          <p:cNvSpPr>
            <a:spLocks noGrp="1"/>
          </p:cNvSpPr>
          <p:nvPr>
            <p:ph sz="quarter" idx="1"/>
          </p:nvPr>
        </p:nvSpPr>
        <p:spPr>
          <a:xfrm>
            <a:off x="755576" y="1772816"/>
            <a:ext cx="7543800" cy="3886200"/>
          </a:xfrm>
        </p:spPr>
        <p:txBody>
          <a:bodyPr>
            <a:normAutofit fontScale="92500" lnSpcReduction="10000"/>
          </a:bodyPr>
          <a:lstStyle/>
          <a:p>
            <a:r>
              <a:rPr lang="ru-RU" sz="2800" b="1" u="sng" dirty="0" smtClean="0"/>
              <a:t>Статья 16 </a:t>
            </a:r>
          </a:p>
          <a:p>
            <a:r>
              <a:rPr lang="ru-RU" sz="2800" dirty="0" smtClean="0"/>
              <a:t>1. Ни один ребенок не может быть объектом произвольного или незаконного вмешательства в осуществление его права на личную жизнь, семейную жизнь, неприкосновенность жилища или тайну корреспонденции или незаконного посягательства на его честь и репутацию. </a:t>
            </a:r>
          </a:p>
          <a:p>
            <a:r>
              <a:rPr lang="ru-RU" sz="2800" dirty="0" smtClean="0"/>
              <a:t>2. Ребенок имеет право на защиту закона от такого вмешательства или посягательства. </a:t>
            </a:r>
            <a:endParaRPr lang="ru-RU"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19256" cy="1619672"/>
          </a:xfrm>
          <a:solidFill>
            <a:schemeClr val="accent1">
              <a:lumMod val="20000"/>
              <a:lumOff val="80000"/>
            </a:schemeClr>
          </a:solidFill>
        </p:spPr>
        <p:txBody>
          <a:bodyPr>
            <a:noAutofit/>
          </a:bodyPr>
          <a:lstStyle/>
          <a:p>
            <a:r>
              <a:rPr lang="ru-RU" sz="2400" b="1" dirty="0" smtClean="0"/>
              <a:t>Декрет Президента Республики Беларусь от 26 ноября 2006 года № 18 «О дополнительных мерах по государственной защите детей в неблагополучных семьях»</a:t>
            </a:r>
            <a:endParaRPr lang="ru-RU" sz="2400" dirty="0"/>
          </a:p>
        </p:txBody>
      </p:sp>
      <p:sp>
        <p:nvSpPr>
          <p:cNvPr id="3" name="Содержимое 2"/>
          <p:cNvSpPr>
            <a:spLocks noGrp="1"/>
          </p:cNvSpPr>
          <p:nvPr>
            <p:ph sz="quarter" idx="1"/>
          </p:nvPr>
        </p:nvSpPr>
        <p:spPr/>
        <p:txBody>
          <a:bodyPr>
            <a:normAutofit lnSpcReduction="10000"/>
          </a:bodyPr>
          <a:lstStyle/>
          <a:p>
            <a:r>
              <a:rPr lang="ru-RU" dirty="0" smtClean="0"/>
              <a:t>Одним из основных нормативных правовых актов, направленным на защиту прав и законных интересов несовершеннолетних является </a:t>
            </a:r>
            <a:r>
              <a:rPr lang="ru-RU" b="1" dirty="0" smtClean="0"/>
              <a:t>Декрет Президента Республики Беларусь от 26 ноября 2006 года № 18 «О дополнительных мерах по государственной защите детей в неблагополучных семьях»</a:t>
            </a:r>
            <a:r>
              <a:rPr lang="ru-RU" dirty="0" smtClean="0"/>
              <a:t> (далее </a:t>
            </a:r>
            <a:r>
              <a:rPr lang="ru-RU" i="1" dirty="0" smtClean="0"/>
              <a:t>– </a:t>
            </a:r>
            <a:r>
              <a:rPr lang="ru-RU" dirty="0" smtClean="0"/>
              <a:t>Декрет № 18)</a:t>
            </a:r>
          </a:p>
          <a:p>
            <a:r>
              <a:rPr lang="ru-RU" dirty="0" smtClean="0"/>
              <a:t>Пунктом 21 Декрета № 18 за нарушение требований Закона предусмотрена дисциплинарная ответственность вплоть до освобождения от занимаемой должности для руководителей и других работников субъектов профилактики.</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363272" cy="1268760"/>
          </a:xfrm>
          <a:solidFill>
            <a:schemeClr val="accent6">
              <a:lumMod val="40000"/>
              <a:lumOff val="60000"/>
            </a:schemeClr>
          </a:solidFill>
        </p:spPr>
        <p:txBody>
          <a:bodyPr>
            <a:normAutofit fontScale="90000"/>
          </a:bodyPr>
          <a:lstStyle/>
          <a:p>
            <a:pPr marL="27432" lvl="0" algn="ctr">
              <a:spcBef>
                <a:spcPts val="600"/>
              </a:spcBef>
              <a:buClr>
                <a:srgbClr val="3891A7"/>
              </a:buClr>
              <a:buSzPct val="80000"/>
            </a:pPr>
            <a:r>
              <a:rPr lang="ru-RU" sz="2400" b="1" dirty="0" smtClean="0"/>
              <a:t>Закон Республики Беларусь от4 января 2014 г. № 122-З «Об основах деятельности по профилактике правонарушений»</a:t>
            </a:r>
            <a:r>
              <a:rPr lang="ru-RU" sz="1200" b="1" cap="none" dirty="0">
                <a:solidFill>
                  <a:srgbClr val="4F271C">
                    <a:shade val="30000"/>
                    <a:satMod val="150000"/>
                  </a:srgbClr>
                </a:solidFill>
                <a:latin typeface="Times New Roman" panose="02020603050405020304" pitchFamily="18" charset="0"/>
                <a:ea typeface="+mn-ea"/>
                <a:cs typeface="Times New Roman" panose="02020603050405020304" pitchFamily="18" charset="0"/>
              </a:rPr>
              <a:t> </a:t>
            </a:r>
            <a:r>
              <a:rPr lang="ru-RU" sz="1600" b="1" dirty="0"/>
              <a:t>(в ред. от 06.01.2022 </a:t>
            </a:r>
            <a:r>
              <a:rPr lang="en-US" sz="1600" b="1" dirty="0"/>
              <a:t>N 151-</a:t>
            </a:r>
            <a:r>
              <a:rPr lang="ru-RU" sz="1600" b="1" dirty="0"/>
              <a:t>З)</a:t>
            </a:r>
            <a:br>
              <a:rPr lang="ru-RU" sz="1600" b="1" dirty="0"/>
            </a:br>
            <a:endParaRPr lang="ru-RU" sz="1600" b="1" dirty="0"/>
          </a:p>
        </p:txBody>
      </p:sp>
      <p:sp>
        <p:nvSpPr>
          <p:cNvPr id="3" name="Содержимое 2"/>
          <p:cNvSpPr>
            <a:spLocks noGrp="1"/>
          </p:cNvSpPr>
          <p:nvPr>
            <p:ph sz="quarter" idx="1"/>
          </p:nvPr>
        </p:nvSpPr>
        <p:spPr>
          <a:xfrm>
            <a:off x="395536" y="1556792"/>
            <a:ext cx="8496944" cy="4873752"/>
          </a:xfrm>
        </p:spPr>
        <p:txBody>
          <a:bodyPr>
            <a:noAutofit/>
          </a:bodyPr>
          <a:lstStyle/>
          <a:p>
            <a:r>
              <a:rPr lang="ru-RU" sz="1800" b="1" dirty="0" smtClean="0"/>
              <a:t>Статья 1. Основные термины и их определения, применяемые в настоящем Законе </a:t>
            </a:r>
          </a:p>
          <a:p>
            <a:r>
              <a:rPr lang="ru-RU" sz="1800" b="1" dirty="0" smtClean="0"/>
              <a:t>действия психологического характера </a:t>
            </a:r>
            <a:r>
              <a:rPr lang="ru-RU" sz="1800" dirty="0" smtClean="0"/>
              <a:t>– воздействие на психику гражданина Республики Беларусь, иностранного гражданина и лица без гражданства (далее, если не определено иное, – гражданин) посредством угрозы, унижения чести и достоинства, совершения иных аморальных действий, которые объективно дают основания гражданину опасаться за свою безопасность или безопасность близких ему лиц; </a:t>
            </a:r>
          </a:p>
          <a:p>
            <a:r>
              <a:rPr lang="ru-RU" sz="1800" b="1" dirty="0" smtClean="0"/>
              <a:t>действия сексуального характера </a:t>
            </a:r>
            <a:r>
              <a:rPr lang="ru-RU" sz="1800" dirty="0" smtClean="0"/>
              <a:t>– посягательство на половую свободу или половую неприкосновенность; действия физического характера – причинение телесного повреждения, боли, мучений, нанесение побоев; </a:t>
            </a:r>
          </a:p>
          <a:p>
            <a:r>
              <a:rPr lang="ru-RU" sz="1800" b="1" dirty="0" smtClean="0"/>
              <a:t>домашнее насилие </a:t>
            </a:r>
            <a:r>
              <a:rPr lang="ru-RU" sz="1800" dirty="0" smtClean="0"/>
              <a:t>– умышленные противоправные либо аморальные действия физического, психологического или сексуального характера близких родственников, бывших супругов, граждан, имеющих общего ребенка (детей), либо иных граждан, которые проживают (проживали) совместно и ведут (вели) общее хозяйство, по отношению друг к другу, причиняющие физические и (или) психические страдания;</a:t>
            </a:r>
            <a:endParaRPr lang="ru-RU"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147248" cy="4873752"/>
          </a:xfrm>
        </p:spPr>
        <p:txBody>
          <a:bodyPr>
            <a:normAutofit fontScale="70000" lnSpcReduction="20000"/>
          </a:bodyPr>
          <a:lstStyle/>
          <a:p>
            <a:r>
              <a:rPr lang="ru-RU" b="1" u="sng" dirty="0" smtClean="0"/>
              <a:t>Статья 31. </a:t>
            </a:r>
            <a:r>
              <a:rPr lang="ru-RU" b="1" dirty="0" smtClean="0"/>
              <a:t>Защитное предписание </a:t>
            </a:r>
          </a:p>
          <a:p>
            <a:r>
              <a:rPr lang="ru-RU" dirty="0" smtClean="0"/>
              <a:t>Защитное предписание – установление гражданину, совершившему насилие в семье, ограничений на совершение определенных действий. </a:t>
            </a:r>
          </a:p>
          <a:p>
            <a:r>
              <a:rPr lang="ru-RU" dirty="0" smtClean="0"/>
              <a:t>Защитное предписание применяется после вынесения постановления о наложении административного взыскания за правонарушение, предусмотренное статьями 9.1, 9.3, 17.1 Кодекса Республики Беларусь об административных правонарушениях, совершенное по отношению к члену семьи, к гражданину: которому вынесено официальное предупреждение по основаниям, предусмотренным абзацами третьим или пятым части второй статьи 26 настоящего Закона. При этом защитное предписание применяется в течение года после объявления такого официального предупреждения; в отношении которого осуществляется профилактический учет по основаниям, предусмотренным абзацами третьим или четвертым части второй статьи 28 настоящего Закона. </a:t>
            </a:r>
          </a:p>
          <a:p>
            <a:r>
              <a:rPr lang="ru-RU" dirty="0" smtClean="0"/>
              <a:t>Защитное предписание выносится гражданину в письменной форме руководителем органа внутренних дел или его заместителем в трехдневный срок с момента получения постановления о наложении административного взыскания за правонарушение, предусмотренное статьями 9.1, 9.3, 17.1 Кодекса Республики Беларусь об административных правонарушениях, совершенное по отношению к члену семьи.</a:t>
            </a:r>
            <a:endParaRPr lang="ru-RU" dirty="0"/>
          </a:p>
        </p:txBody>
      </p:sp>
      <p:sp>
        <p:nvSpPr>
          <p:cNvPr id="4" name="Заголовок 1"/>
          <p:cNvSpPr>
            <a:spLocks noGrp="1"/>
          </p:cNvSpPr>
          <p:nvPr>
            <p:ph type="title"/>
          </p:nvPr>
        </p:nvSpPr>
        <p:spPr>
          <a:xfrm>
            <a:off x="457200" y="274638"/>
            <a:ext cx="8075240" cy="1143000"/>
          </a:xfrm>
          <a:solidFill>
            <a:schemeClr val="accent6">
              <a:lumMod val="40000"/>
              <a:lumOff val="60000"/>
            </a:schemeClr>
          </a:solidFill>
        </p:spPr>
        <p:txBody>
          <a:bodyPr>
            <a:normAutofit fontScale="90000"/>
          </a:bodyPr>
          <a:lstStyle/>
          <a:p>
            <a:r>
              <a:rPr lang="ru-RU" sz="2400" b="1" dirty="0" smtClean="0"/>
              <a:t>Закон Республики Беларусь от4 января 2014 г. № 122-З «Об основах деятельности по профилактике правонарушений»</a:t>
            </a:r>
            <a:endParaRPr lang="ru-RU"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003232" cy="4873752"/>
          </a:xfrm>
        </p:spPr>
        <p:txBody>
          <a:bodyPr>
            <a:normAutofit fontScale="85000" lnSpcReduction="20000"/>
          </a:bodyPr>
          <a:lstStyle/>
          <a:p>
            <a:r>
              <a:rPr lang="ru-RU" dirty="0" smtClean="0"/>
              <a:t>Защитным предписанием гражданину, в отношении которого оно вынесено, </a:t>
            </a:r>
            <a:r>
              <a:rPr lang="ru-RU" b="1" u="sng" dirty="0" smtClean="0"/>
              <a:t>запрещается:</a:t>
            </a:r>
            <a:r>
              <a:rPr lang="ru-RU" dirty="0" smtClean="0"/>
              <a:t> </a:t>
            </a:r>
          </a:p>
          <a:p>
            <a:r>
              <a:rPr lang="ru-RU" dirty="0" smtClean="0"/>
              <a:t>предпринимать попытки выяснять место пребывания гражданина (граждан), пострадавшего (пострадавших) от насилия в семье, если этот гражданин (граждане) находится (находятся) в месте, неизвестном гражданину, совершившему насилие в семье; </a:t>
            </a:r>
          </a:p>
          <a:p>
            <a:r>
              <a:rPr lang="ru-RU" dirty="0" smtClean="0"/>
              <a:t>посещать места нахождения гражданина (граждан), пострадавшего (пострадавших) от насилия в семье, если этот гражданин (граждане) временно находится (находятся) вне совместного места жительства или места пребывания с гражданином, в отношении которого вынесено защитное предписание; </a:t>
            </a:r>
          </a:p>
          <a:p>
            <a:r>
              <a:rPr lang="ru-RU" dirty="0" smtClean="0"/>
              <a:t>общаться с гражданином (гражданами), пострадавшим (пострадавшими) от насилия в семье, в том числе по телефону, с использованием глобальной компьютерной сети Интернет. </a:t>
            </a:r>
            <a:endParaRPr lang="ru-RU" dirty="0"/>
          </a:p>
        </p:txBody>
      </p:sp>
      <p:sp>
        <p:nvSpPr>
          <p:cNvPr id="4" name="Заголовок 1"/>
          <p:cNvSpPr>
            <a:spLocks noGrp="1"/>
          </p:cNvSpPr>
          <p:nvPr>
            <p:ph type="title"/>
          </p:nvPr>
        </p:nvSpPr>
        <p:spPr>
          <a:xfrm>
            <a:off x="395536" y="188640"/>
            <a:ext cx="8147248" cy="1143000"/>
          </a:xfrm>
          <a:solidFill>
            <a:schemeClr val="accent6">
              <a:lumMod val="40000"/>
              <a:lumOff val="60000"/>
            </a:schemeClr>
          </a:solidFill>
        </p:spPr>
        <p:txBody>
          <a:bodyPr>
            <a:normAutofit fontScale="90000"/>
          </a:bodyPr>
          <a:lstStyle/>
          <a:p>
            <a:r>
              <a:rPr lang="ru-RU" sz="2400" b="1" dirty="0" smtClean="0"/>
              <a:t>Закон Республики Беларусь от4 января 2014 г. № 122-З «Об основах деятельности по профилактике правонарушений»</a:t>
            </a:r>
            <a:endParaRPr lang="ru-RU"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600200"/>
            <a:ext cx="8075240" cy="4873752"/>
          </a:xfrm>
        </p:spPr>
        <p:txBody>
          <a:bodyPr>
            <a:normAutofit fontScale="85000" lnSpcReduction="10000"/>
          </a:bodyPr>
          <a:lstStyle/>
          <a:p>
            <a:r>
              <a:rPr lang="ru-RU" dirty="0" smtClean="0"/>
              <a:t>Защитное предписание с письменного согласия совершеннолетнего гражданина (граждан), пострадавшего (пострадавших) от насилия в семье, обязывает гражданина, совершившего насилие в семье, временно покинуть общее с гражданином (гражданами), пострадавшим (пострадавшими) от насилия в семье, жилое помещение и запрещает распоряжаться общей совместной собственностью.</a:t>
            </a:r>
          </a:p>
          <a:p>
            <a:r>
              <a:rPr lang="ru-RU" dirty="0" smtClean="0"/>
              <a:t>Защитное предписание с установлением обязанности и запрета, указанных в части пятой настоящей статьи, согласовывается соответствующим прокурором при отсутствии письменного согласия гражданина (граждан), пострадавшего (пострадавших) от насилия в семье, если этот гражданин (граждане) находится (находятся) в зависимости от гражданина, в отношении которого вынесено защитное предписание, либо по иным причинам не способен (способны) самостоятельно защитить свои права и законные интересы. </a:t>
            </a:r>
            <a:endParaRPr lang="ru-RU" dirty="0"/>
          </a:p>
        </p:txBody>
      </p:sp>
      <p:sp>
        <p:nvSpPr>
          <p:cNvPr id="4" name="Заголовок 1"/>
          <p:cNvSpPr>
            <a:spLocks noGrp="1"/>
          </p:cNvSpPr>
          <p:nvPr>
            <p:ph type="title"/>
          </p:nvPr>
        </p:nvSpPr>
        <p:spPr>
          <a:xfrm>
            <a:off x="457200" y="274638"/>
            <a:ext cx="8147248" cy="1143000"/>
          </a:xfrm>
          <a:solidFill>
            <a:schemeClr val="accent6">
              <a:lumMod val="40000"/>
              <a:lumOff val="60000"/>
            </a:schemeClr>
          </a:solidFill>
        </p:spPr>
        <p:txBody>
          <a:bodyPr>
            <a:normAutofit fontScale="90000"/>
          </a:bodyPr>
          <a:lstStyle/>
          <a:p>
            <a:r>
              <a:rPr lang="ru-RU" sz="2400" b="1" dirty="0" smtClean="0"/>
              <a:t>Закон Республики Беларусь от4 января 2014 г. № 122-З «Об основах деятельности по профилактике правонарушений»</a:t>
            </a:r>
            <a:endParaRPr lang="ru-RU"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0364" y="116632"/>
            <a:ext cx="8435280" cy="1143000"/>
          </a:xfrm>
          <a:solidFill>
            <a:schemeClr val="accent5">
              <a:lumMod val="40000"/>
              <a:lumOff val="60000"/>
            </a:schemeClr>
          </a:solidFill>
        </p:spPr>
        <p:txBody>
          <a:bodyPr>
            <a:normAutofit fontScale="90000"/>
          </a:bodyPr>
          <a:lstStyle/>
          <a:p>
            <a:pPr algn="ctr"/>
            <a:r>
              <a:rPr lang="ru-RU" sz="1800" b="1" dirty="0"/>
              <a:t>Постановление Совета Министров Республики Беларусь </a:t>
            </a:r>
            <a:r>
              <a:rPr lang="ru-RU" sz="1800" b="1" dirty="0" smtClean="0"/>
              <a:t>"</a:t>
            </a:r>
            <a:r>
              <a:rPr lang="ru-RU" sz="1800" b="1" dirty="0"/>
              <a:t>О признании детей находящимися в социально опасном </a:t>
            </a:r>
            <a:r>
              <a:rPr lang="ru-RU" sz="1800" b="1" dirty="0" smtClean="0"/>
              <a:t>положении</a:t>
            </a:r>
            <a:r>
              <a:rPr lang="ru-RU" sz="1800" b="1" dirty="0"/>
              <a:t>» </a:t>
            </a:r>
            <a:r>
              <a:rPr lang="ru-RU" sz="1800" b="1" dirty="0" smtClean="0"/>
              <a:t/>
            </a:r>
            <a:br>
              <a:rPr lang="ru-RU" sz="1800" b="1" dirty="0" smtClean="0"/>
            </a:br>
            <a:r>
              <a:rPr lang="ru-RU" sz="1800" b="1" dirty="0" smtClean="0"/>
              <a:t>от </a:t>
            </a:r>
            <a:r>
              <a:rPr lang="ru-RU" sz="1800" b="1" dirty="0"/>
              <a:t>15.01.2019 N 22 (ред. от 29.07.2022) </a:t>
            </a:r>
            <a:r>
              <a:rPr lang="ru-RU" sz="1800" b="1" dirty="0" smtClean="0"/>
              <a:t/>
            </a:r>
            <a:br>
              <a:rPr lang="ru-RU" sz="1800" b="1" dirty="0" smtClean="0"/>
            </a:br>
            <a:r>
              <a:rPr lang="ru-RU" sz="1800" b="1" u="sng" dirty="0" smtClean="0">
                <a:solidFill>
                  <a:srgbClr val="FF0000"/>
                </a:solidFill>
              </a:rPr>
              <a:t>критерии и показатели СОП</a:t>
            </a:r>
            <a:endParaRPr lang="ru-RU" sz="2400" u="sng" dirty="0">
              <a:solidFill>
                <a:srgbClr val="FF0000"/>
              </a:solidFill>
            </a:endParaRPr>
          </a:p>
        </p:txBody>
      </p:sp>
      <p:sp>
        <p:nvSpPr>
          <p:cNvPr id="3" name="Содержимое 2"/>
          <p:cNvSpPr>
            <a:spLocks noGrp="1"/>
          </p:cNvSpPr>
          <p:nvPr>
            <p:ph sz="quarter" idx="1"/>
          </p:nvPr>
        </p:nvSpPr>
        <p:spPr>
          <a:xfrm>
            <a:off x="411505" y="1273206"/>
            <a:ext cx="7992888" cy="5972218"/>
          </a:xfrm>
        </p:spPr>
        <p:txBody>
          <a:bodyPr>
            <a:normAutofit fontScale="55000" lnSpcReduction="20000"/>
          </a:bodyPr>
          <a:lstStyle/>
          <a:p>
            <a:pPr marL="457200" indent="-457200">
              <a:buAutoNum type="arabicPeriod"/>
            </a:pPr>
            <a:r>
              <a:rPr lang="ru-RU" sz="3600" b="1" dirty="0" smtClean="0">
                <a:latin typeface="Calibri" panose="020F0502020204030204" pitchFamily="34" charset="0"/>
                <a:ea typeface="Times New Roman" panose="02020603050405020304" pitchFamily="18" charset="0"/>
                <a:cs typeface="Times New Roman" panose="02020603050405020304" pitchFamily="18" charset="0"/>
              </a:rPr>
              <a:t>Родителями </a:t>
            </a:r>
            <a:r>
              <a:rPr lang="ru-RU" sz="3600" b="1" dirty="0">
                <a:latin typeface="Calibri" panose="020F0502020204030204" pitchFamily="34" charset="0"/>
                <a:ea typeface="Times New Roman" panose="02020603050405020304" pitchFamily="18" charset="0"/>
                <a:cs typeface="Times New Roman" panose="02020603050405020304" pitchFamily="18" charset="0"/>
              </a:rPr>
              <a:t>не удовлетворяются основные жизненные потребности ребенка (детей</a:t>
            </a:r>
            <a:r>
              <a:rPr lang="ru-RU" sz="3600" b="1" dirty="0" smtClean="0">
                <a:latin typeface="Calibri" panose="020F0502020204030204" pitchFamily="34" charset="0"/>
                <a:ea typeface="Times New Roman" panose="02020603050405020304" pitchFamily="18" charset="0"/>
                <a:cs typeface="Times New Roman" panose="02020603050405020304" pitchFamily="18" charset="0"/>
              </a:rPr>
              <a:t>)</a:t>
            </a:r>
          </a:p>
          <a:p>
            <a:r>
              <a:rPr lang="ru-RU" sz="2500" dirty="0" smtClean="0"/>
              <a:t>родители </a:t>
            </a:r>
            <a:r>
              <a:rPr lang="ru-RU" sz="2500" dirty="0"/>
              <a:t>допускают оставление ребенка (детей) без пищи</a:t>
            </a:r>
          </a:p>
          <a:p>
            <a:r>
              <a:rPr lang="ru-RU" sz="2500" dirty="0"/>
              <a:t>родители допускают систематическое отсутствие пищи, предназначенной для питания ребенка (детей) (для детей раннего возраста - от 0 до 3 лет, детей дошкольного возраста - от 3 до 6 лет, детей школьного возраста - от 6 лет и старше), отвечающей соответствующим физиологическим потребностям детского организма и не причиняющей вред здоровью ребенка соответствующего возраста</a:t>
            </a:r>
          </a:p>
          <a:p>
            <a:r>
              <a:rPr lang="ru-RU" sz="2500" dirty="0"/>
              <a:t>родители допускают проживание ребенка (детей) в жилых помещениях, в которых печи, теплогенерирующие агрегаты, газовое оборудование, электрические сети, электроприборы не соответствуют требованиям технических нормативных правовых актов либо эксплуатационной документации на них, неработоспособны, демонтированы устройства автоматического (автономного) обнаружения и оповещения о пожаре, надворные постройки и придомовая территория не соответствуют требованиям пожарной безопасности и имеются условия, создающие непосредственную угрозу возникновения пожара</a:t>
            </a:r>
          </a:p>
          <a:p>
            <a:r>
              <a:rPr lang="ru-RU" sz="2500" dirty="0"/>
              <a:t>родители систематически (два раза и более в течение шести месяцев подряд) не выполняют рекомендации медицинских работников по диагностике, лечению и (или) медицинской реабилитации ребенка (детей), что угрожает его (их) жизни и (или) здоровью</a:t>
            </a:r>
          </a:p>
          <a:p>
            <a:r>
              <a:rPr lang="ru-RU" sz="2500" dirty="0"/>
              <a:t>родители препятствуют получению ребенком обязательного общего среднего образования (в любой форме его получения)</a:t>
            </a:r>
          </a:p>
          <a:p>
            <a:r>
              <a:rPr lang="ru-RU" sz="2500" dirty="0"/>
              <a:t>родители в течение одного месяца со дня регистрации рождения или со дня прибытия на новое место жительства (пребывания) не обеспечивают регистрацию ребенка (детей) по месту жительства или месту пребывания</a:t>
            </a:r>
          </a:p>
          <a:p>
            <a:r>
              <a:rPr lang="ru-RU" sz="2500" dirty="0"/>
              <a:t>в отношении родителей установлены факты, подтверждающие, что они не контролируют поведение и местонахождение ребенка (детей), вследствие чего ребенок (дети) самовольно уходит из дома, бродяжничает, совершил попытку суицида</a:t>
            </a:r>
          </a:p>
          <a:p>
            <a:pPr marL="457200" indent="-457200">
              <a:buAutoNum type="arabicPeriod"/>
            </a:pPr>
            <a:endParaRPr lang="ru-RU" dirty="0"/>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457200" y="1600200"/>
            <a:ext cx="8435280" cy="4873752"/>
          </a:xfrm>
        </p:spPr>
        <p:txBody>
          <a:bodyPr/>
          <a:lstStyle/>
          <a:p>
            <a:pPr marL="0" indent="0">
              <a:buNone/>
            </a:pPr>
            <a:r>
              <a:rPr lang="ru-RU" dirty="0">
                <a:latin typeface="Calibri" panose="020F0502020204030204" pitchFamily="34" charset="0"/>
                <a:ea typeface="Times New Roman" panose="02020603050405020304" pitchFamily="18" charset="0"/>
                <a:cs typeface="Times New Roman" panose="02020603050405020304" pitchFamily="18" charset="0"/>
              </a:rPr>
              <a:t>2</a:t>
            </a:r>
            <a:r>
              <a:rPr lang="ru-RU" sz="2000" b="1" dirty="0">
                <a:latin typeface="Calibri" panose="020F0502020204030204" pitchFamily="34" charset="0"/>
                <a:ea typeface="Times New Roman" panose="02020603050405020304" pitchFamily="18" charset="0"/>
                <a:cs typeface="Times New Roman" panose="02020603050405020304" pitchFamily="18" charset="0"/>
              </a:rPr>
              <a:t>. Родителями не обеспечивается надзор за поведением ребенка и его образом жизни, вследствие чего ребенок совершает деяния, содержащие признаки административного правонарушения либо </a:t>
            </a:r>
            <a:r>
              <a:rPr lang="ru-RU" sz="2000" b="1" dirty="0" smtClean="0">
                <a:latin typeface="Calibri" panose="020F0502020204030204" pitchFamily="34" charset="0"/>
                <a:ea typeface="Times New Roman" panose="02020603050405020304" pitchFamily="18" charset="0"/>
                <a:cs typeface="Times New Roman" panose="02020603050405020304" pitchFamily="18" charset="0"/>
              </a:rPr>
              <a:t>преступления</a:t>
            </a:r>
          </a:p>
          <a:p>
            <a:r>
              <a:rPr lang="ru-RU" sz="2000" dirty="0">
                <a:latin typeface="Calibri" panose="020F0502020204030204" pitchFamily="34" charset="0"/>
                <a:ea typeface="Times New Roman" panose="02020603050405020304" pitchFamily="18" charset="0"/>
                <a:cs typeface="Times New Roman" panose="02020603050405020304" pitchFamily="18" charset="0"/>
              </a:rPr>
              <a:t>в отношении родителей ребенка (детей) неоднократно в течение года установлены факты привлечения к административной ответственности по статье 10.3 Кодекса Республики Беларусь об административных правонарушениях</a:t>
            </a:r>
          </a:p>
          <a:p>
            <a:r>
              <a:rPr lang="ru-RU" sz="2000" dirty="0">
                <a:latin typeface="Calibri" panose="020F0502020204030204" pitchFamily="34" charset="0"/>
                <a:ea typeface="Times New Roman" panose="02020603050405020304" pitchFamily="18" charset="0"/>
                <a:cs typeface="Times New Roman" panose="02020603050405020304" pitchFamily="18" charset="0"/>
              </a:rPr>
              <a:t>в отношении родителей ребенка (детей) в возрасте старше 14 лет в рамках административного либо уголовного процессов установлены факты, подтверждающие что они не контролируют его (их) поведение и местонахождение, вследствие чего ребенок (дети) привлечен к административной либо уголовной ответственности</a:t>
            </a:r>
          </a:p>
          <a:p>
            <a:pPr marL="0" indent="0">
              <a:buNone/>
            </a:pPr>
            <a:endParaRPr lang="ru-RU" sz="2000"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Заголовок 1"/>
          <p:cNvSpPr txBox="1">
            <a:spLocks/>
          </p:cNvSpPr>
          <p:nvPr/>
        </p:nvSpPr>
        <p:spPr>
          <a:xfrm>
            <a:off x="390364" y="116632"/>
            <a:ext cx="8435280" cy="1143000"/>
          </a:xfrm>
          <a:prstGeom prst="rect">
            <a:avLst/>
          </a:prstGeom>
          <a:solidFill>
            <a:schemeClr val="accent5">
              <a:lumMod val="40000"/>
              <a:lumOff val="60000"/>
            </a:schemeClr>
          </a:solidFill>
        </p:spPr>
        <p:txBody>
          <a:bodyPr vert="horz" anchor="b">
            <a:normAutofit fontScale="97500" lnSpcReduction="1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fontAlgn="auto">
              <a:spcAft>
                <a:spcPts val="0"/>
              </a:spcAft>
            </a:pPr>
            <a:r>
              <a:rPr lang="ru-RU" sz="1800" b="1" smtClean="0"/>
              <a:t>Постановление Совета Министров Республики Беларусь от 15.01.2019 N 22 (ред. от 29.07.2022) "О признании детей находящимися в социально опасном положении»</a:t>
            </a:r>
            <a:br>
              <a:rPr lang="ru-RU" sz="1800" b="1" smtClean="0"/>
            </a:br>
            <a:r>
              <a:rPr lang="ru-RU" sz="1800" b="1" u="sng" smtClean="0">
                <a:solidFill>
                  <a:srgbClr val="FF0000"/>
                </a:solidFill>
              </a:rPr>
              <a:t>критерии и показатели СОП</a:t>
            </a:r>
            <a:endParaRPr lang="ru-RU" sz="2400" u="sng" dirty="0">
              <a:solidFill>
                <a:srgbClr val="FF0000"/>
              </a:solidFill>
            </a:endParaRPr>
          </a:p>
        </p:txBody>
      </p:sp>
    </p:spTree>
    <p:extLst>
      <p:ext uri="{BB962C8B-B14F-4D97-AF65-F5344CB8AC3E}">
        <p14:creationId xmlns:p14="http://schemas.microsoft.com/office/powerpoint/2010/main" val="2823678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600200"/>
            <a:ext cx="8435280" cy="4873752"/>
          </a:xfrm>
        </p:spPr>
        <p:txBody>
          <a:bodyPr>
            <a:normAutofit fontScale="92500" lnSpcReduction="20000"/>
          </a:bodyPr>
          <a:lstStyle/>
          <a:p>
            <a:pPr marL="0" indent="0">
              <a:buNone/>
            </a:pPr>
            <a:r>
              <a:rPr lang="ru-RU" sz="2000" b="1" dirty="0">
                <a:latin typeface="Calibri" panose="020F0502020204030204" pitchFamily="34" charset="0"/>
                <a:ea typeface="Times New Roman" panose="02020603050405020304" pitchFamily="18" charset="0"/>
                <a:cs typeface="Times New Roman" panose="02020603050405020304" pitchFamily="18" charset="0"/>
              </a:rPr>
              <a:t>3. Родители, иные лица, участвующие в воспитании и содержании детей, ведут аморальный образ жизни, что оказывает вредное воздействие на ребенка (детей), злоупотребляют своими правами и (или) жестоко обращаются с ним (ними), в связи с чем имеет место опасность для жизни и (или) здоровья ребенка (детей</a:t>
            </a:r>
            <a:r>
              <a:rPr lang="ru-RU" sz="2000" b="1" dirty="0" smtClean="0">
                <a:latin typeface="Calibri" panose="020F0502020204030204" pitchFamily="34" charset="0"/>
                <a:ea typeface="Times New Roman" panose="02020603050405020304" pitchFamily="18" charset="0"/>
                <a:cs typeface="Times New Roman" panose="02020603050405020304" pitchFamily="18" charset="0"/>
              </a:rPr>
              <a:t>)</a:t>
            </a:r>
          </a:p>
          <a:p>
            <a:pPr marL="0" indent="0">
              <a:buNone/>
            </a:pPr>
            <a:endParaRPr lang="ru-RU" sz="2000" b="1" dirty="0" smtClean="0">
              <a:latin typeface="Calibri" panose="020F0502020204030204" pitchFamily="34" charset="0"/>
              <a:ea typeface="Times New Roman" panose="02020603050405020304" pitchFamily="18" charset="0"/>
              <a:cs typeface="Times New Roman" panose="02020603050405020304" pitchFamily="18" charset="0"/>
            </a:endParaRPr>
          </a:p>
          <a:p>
            <a:r>
              <a:rPr lang="ru-RU" sz="2000" dirty="0">
                <a:latin typeface="Calibri" panose="020F0502020204030204" pitchFamily="34" charset="0"/>
                <a:ea typeface="Times New Roman" panose="02020603050405020304" pitchFamily="18" charset="0"/>
                <a:cs typeface="Times New Roman" panose="02020603050405020304" pitchFamily="18" charset="0"/>
              </a:rPr>
              <a:t>в отношении родителей, иных лиц, участвующих в воспитании и содержании детей, установлены факты привлечения к административной ответственности за совершение правонарушений, предусмотренных статьями 10.1, 19.1, частью 2 статьи 19.3, статьями 19.4, 19.5, 19.8 Кодекса Республики Беларусь об административных правонарушениях</a:t>
            </a:r>
          </a:p>
          <a:p>
            <a:r>
              <a:rPr lang="ru-RU" sz="2000" dirty="0">
                <a:latin typeface="Calibri" panose="020F0502020204030204" pitchFamily="34" charset="0"/>
                <a:ea typeface="Times New Roman" panose="02020603050405020304" pitchFamily="18" charset="0"/>
                <a:cs typeface="Times New Roman" panose="02020603050405020304" pitchFamily="18" charset="0"/>
              </a:rPr>
              <a:t>в отношении родителей, иных лиц, участвующих в воспитании и содержании детей, установлены факты потребления наркотических средств, психотропных веществ, их аналогов, токсических или других одурманивающих веществ, употребления ими алкогольных напитков, по результатам чего к ним применялись меры профилактического воздействия</a:t>
            </a:r>
          </a:p>
          <a:p>
            <a:r>
              <a:rPr lang="ru-RU" sz="2000" dirty="0">
                <a:latin typeface="Calibri" panose="020F0502020204030204" pitchFamily="34" charset="0"/>
                <a:ea typeface="Times New Roman" panose="02020603050405020304" pitchFamily="18" charset="0"/>
                <a:cs typeface="Times New Roman" panose="02020603050405020304" pitchFamily="18" charset="0"/>
              </a:rPr>
              <a:t>установлены факты жестокого обращения родителей, иных лиц, участвующих в воспитании и содержании детей, с ребенком, физического и (или) психологического насилия по отношению к нему</a:t>
            </a:r>
          </a:p>
          <a:p>
            <a:pPr marL="0" indent="0">
              <a:buNone/>
            </a:pPr>
            <a:endParaRPr lang="ru-RU" sz="2000" b="1"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Заголовок 1"/>
          <p:cNvSpPr>
            <a:spLocks noGrp="1"/>
          </p:cNvSpPr>
          <p:nvPr>
            <p:ph type="title"/>
          </p:nvPr>
        </p:nvSpPr>
        <p:spPr>
          <a:solidFill>
            <a:schemeClr val="accent5">
              <a:lumMod val="40000"/>
              <a:lumOff val="60000"/>
            </a:schemeClr>
          </a:solidFill>
        </p:spPr>
        <p:txBody>
          <a:bodyPr>
            <a:normAutofit fontScale="90000"/>
          </a:bodyPr>
          <a:lstStyle/>
          <a:p>
            <a:pPr algn="ctr"/>
            <a:r>
              <a:rPr lang="ru-RU" sz="1800" b="1" dirty="0"/>
              <a:t>Постановление Совета Министров Республики Беларусь от 15.01.2019 N 22 (ред. от 29.07.2022) "О признании детей находящимися в социально опасном </a:t>
            </a:r>
            <a:r>
              <a:rPr lang="ru-RU" sz="1800" b="1" dirty="0" smtClean="0"/>
              <a:t>положении»</a:t>
            </a:r>
            <a:br>
              <a:rPr lang="ru-RU" sz="1800" b="1" dirty="0" smtClean="0"/>
            </a:br>
            <a:r>
              <a:rPr lang="ru-RU" sz="1800" b="1" u="sng" dirty="0" smtClean="0">
                <a:solidFill>
                  <a:srgbClr val="FF0000"/>
                </a:solidFill>
              </a:rPr>
              <a:t>критерии и показатели СОП</a:t>
            </a:r>
            <a:endParaRPr lang="ru-RU" sz="2400" u="sng" dirty="0">
              <a:solidFill>
                <a:srgbClr val="FF0000"/>
              </a:solidFill>
            </a:endParaRPr>
          </a:p>
        </p:txBody>
      </p:sp>
    </p:spTree>
    <p:extLst>
      <p:ext uri="{BB962C8B-B14F-4D97-AF65-F5344CB8AC3E}">
        <p14:creationId xmlns:p14="http://schemas.microsoft.com/office/powerpoint/2010/main" val="1814033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1143000"/>
          </a:xfrm>
          <a:solidFill>
            <a:schemeClr val="accent3">
              <a:lumMod val="20000"/>
              <a:lumOff val="80000"/>
            </a:schemeClr>
          </a:solidFill>
        </p:spPr>
        <p:txBody>
          <a:bodyPr>
            <a:noAutofit/>
          </a:bodyPr>
          <a:lstStyle/>
          <a:p>
            <a:pPr algn="ctr"/>
            <a:r>
              <a:rPr lang="ru-RU" sz="1800" dirty="0" smtClean="0">
                <a:solidFill>
                  <a:schemeClr val="tx1"/>
                </a:solidFill>
                <a:latin typeface="Times New Roman" panose="02020603050405020304" pitchFamily="18" charset="0"/>
                <a:cs typeface="Times New Roman" panose="02020603050405020304" pitchFamily="18" charset="0"/>
              </a:rPr>
              <a:t>Постановление Министерства образования Республики Беларусь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«О социально-педагогической поддержке обучающихся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и оказании им психологической помощи»</a:t>
            </a:r>
            <a:r>
              <a:rPr lang="ru-RU" sz="1800" dirty="0">
                <a:solidFill>
                  <a:schemeClr val="tx1"/>
                </a:solidFill>
                <a:latin typeface="Times New Roman" panose="02020603050405020304" pitchFamily="18" charset="0"/>
                <a:cs typeface="Times New Roman" panose="02020603050405020304" pitchFamily="18" charset="0"/>
              </a:rPr>
              <a:t>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20 </a:t>
            </a:r>
            <a:r>
              <a:rPr lang="ru-RU" sz="1600" dirty="0">
                <a:solidFill>
                  <a:schemeClr val="tx1"/>
                </a:solidFill>
                <a:latin typeface="Times New Roman" panose="02020603050405020304" pitchFamily="18" charset="0"/>
                <a:cs typeface="Times New Roman" panose="02020603050405020304" pitchFamily="18" charset="0"/>
              </a:rPr>
              <a:t>сентября 2022 г. № 328 </a:t>
            </a: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57200" y="1600200"/>
            <a:ext cx="8291264" cy="5141168"/>
          </a:xfrm>
        </p:spPr>
        <p:txBody>
          <a:bodyPr>
            <a:normAutofit fontScale="85000" lnSpcReduction="10000"/>
          </a:bodyPr>
          <a:lstStyle/>
          <a:p>
            <a:r>
              <a:rPr lang="ru-RU" sz="1800" dirty="0"/>
              <a:t>2. Социально-педагогическую поддержку обучающихся осуществляет педагог социальный, психологическую помощь им оказывает педагог-психолог</a:t>
            </a:r>
          </a:p>
          <a:p>
            <a:r>
              <a:rPr lang="ru-RU" sz="1800" dirty="0" smtClean="0"/>
              <a:t>4</a:t>
            </a:r>
            <a:r>
              <a:rPr lang="ru-RU" sz="1800" dirty="0"/>
              <a:t>. Задачами деятельности специалистов являются: </a:t>
            </a:r>
            <a:endParaRPr lang="ru-RU" sz="1800" dirty="0" smtClean="0"/>
          </a:p>
          <a:p>
            <a:r>
              <a:rPr lang="ru-RU" sz="1800" dirty="0" smtClean="0">
                <a:solidFill>
                  <a:srgbClr val="FF0000"/>
                </a:solidFill>
              </a:rPr>
              <a:t>защита </a:t>
            </a:r>
            <a:r>
              <a:rPr lang="ru-RU" sz="1800" dirty="0">
                <a:solidFill>
                  <a:srgbClr val="FF0000"/>
                </a:solidFill>
              </a:rPr>
              <a:t>прав и законных интересов обучающихся </a:t>
            </a:r>
            <a:r>
              <a:rPr lang="ru-RU" sz="1800" dirty="0"/>
              <a:t>учреждений образования, содействие их обучению, воспитанию и развитию, социальной адаптации; </a:t>
            </a:r>
            <a:endParaRPr lang="ru-RU" sz="1800" dirty="0" smtClean="0"/>
          </a:p>
          <a:p>
            <a:r>
              <a:rPr lang="ru-RU" sz="1800" dirty="0" smtClean="0"/>
              <a:t>содействие </a:t>
            </a:r>
            <a:r>
              <a:rPr lang="ru-RU" sz="1800" dirty="0"/>
              <a:t>в формировании благоприятной атмосферы в коллективах обучающихся учреждения образования; </a:t>
            </a:r>
            <a:endParaRPr lang="ru-RU" sz="1800" dirty="0" smtClean="0"/>
          </a:p>
          <a:p>
            <a:r>
              <a:rPr lang="ru-RU" sz="1800" dirty="0" smtClean="0">
                <a:solidFill>
                  <a:srgbClr val="FF0000"/>
                </a:solidFill>
              </a:rPr>
              <a:t>организация </a:t>
            </a:r>
            <a:r>
              <a:rPr lang="ru-RU" sz="1800" dirty="0">
                <a:solidFill>
                  <a:srgbClr val="FF0000"/>
                </a:solidFill>
              </a:rPr>
              <a:t>личностно-ориентированной социально-педагогической поддержки, психологической помощи обучающимся</a:t>
            </a:r>
            <a:r>
              <a:rPr lang="ru-RU" sz="1800" dirty="0"/>
              <a:t>, имеющим проблемы в общении, обучении, развитии, социализации; </a:t>
            </a:r>
            <a:endParaRPr lang="ru-RU" sz="1800" dirty="0" smtClean="0"/>
          </a:p>
          <a:p>
            <a:r>
              <a:rPr lang="ru-RU" sz="1800" dirty="0" smtClean="0"/>
              <a:t>участие </a:t>
            </a:r>
            <a:r>
              <a:rPr lang="ru-RU" sz="1800" dirty="0"/>
              <a:t>в разработке и выполнении плана реализации мероприятий по устранению причин и условий, повлекших создание неблагоприятной для детей обстановки, плана защиты прав и законных интересов ребенка; </a:t>
            </a:r>
            <a:endParaRPr lang="ru-RU" sz="1800" dirty="0" smtClean="0"/>
          </a:p>
          <a:p>
            <a:r>
              <a:rPr lang="ru-RU" sz="1800" dirty="0" smtClean="0"/>
              <a:t>участие </a:t>
            </a:r>
            <a:r>
              <a:rPr lang="ru-RU" sz="1800" dirty="0"/>
              <a:t>в подготовке обучающихся к самостоятельной и семейной жизни, выполнению социальных ролей гражданина, семьянина; </a:t>
            </a:r>
            <a:endParaRPr lang="ru-RU" sz="1800" dirty="0" smtClean="0"/>
          </a:p>
          <a:p>
            <a:r>
              <a:rPr lang="ru-RU" sz="1800" dirty="0" smtClean="0"/>
              <a:t>разработка </a:t>
            </a:r>
            <a:r>
              <a:rPr lang="ru-RU" sz="1800" dirty="0"/>
              <a:t>информационно-аналитических материалов по вопросам развития, воспитания, обучения и социализации обучающихся; </a:t>
            </a:r>
            <a:endParaRPr lang="ru-RU" sz="1800" dirty="0" smtClean="0"/>
          </a:p>
          <a:p>
            <a:r>
              <a:rPr lang="ru-RU" sz="1800" dirty="0" smtClean="0"/>
              <a:t>предупреждение </a:t>
            </a:r>
            <a:r>
              <a:rPr lang="ru-RU" sz="1800" dirty="0"/>
              <a:t>семейного неблагополучия, социального сиротства, </a:t>
            </a:r>
            <a:r>
              <a:rPr lang="ru-RU" sz="1800" dirty="0">
                <a:solidFill>
                  <a:srgbClr val="FF0000"/>
                </a:solidFill>
              </a:rPr>
              <a:t>насилия в отношении детей </a:t>
            </a:r>
            <a:r>
              <a:rPr lang="ru-RU" sz="1800" dirty="0"/>
              <a:t>и профилактика асоциального поведения, безнадзорности, правонарушений обучающихся, пропаганда здорового образа жизни; повышение психологической и правовой культуры участников образовательного процесса. </a:t>
            </a:r>
          </a:p>
        </p:txBody>
      </p:sp>
    </p:spTree>
    <p:extLst>
      <p:ext uri="{BB962C8B-B14F-4D97-AF65-F5344CB8AC3E}">
        <p14:creationId xmlns:p14="http://schemas.microsoft.com/office/powerpoint/2010/main" val="3095329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457200" y="1417638"/>
            <a:ext cx="8291264" cy="5440362"/>
          </a:xfrm>
        </p:spPr>
        <p:txBody>
          <a:bodyPr>
            <a:normAutofit fontScale="85000" lnSpcReduction="10000"/>
          </a:bodyPr>
          <a:lstStyle/>
          <a:p>
            <a:r>
              <a:rPr lang="ru-RU" dirty="0"/>
              <a:t>6. Социально-педагогическая поддержка несовершеннолетних обучающихся </a:t>
            </a:r>
            <a:r>
              <a:rPr lang="ru-RU" dirty="0" smtClean="0"/>
              <a:t>осуществляется </a:t>
            </a:r>
            <a:r>
              <a:rPr lang="ru-RU" dirty="0"/>
              <a:t>во взаимодействии с их законными представителями и с учетом </a:t>
            </a:r>
            <a:r>
              <a:rPr lang="ru-RU" dirty="0" smtClean="0"/>
              <a:t>мнения несовершеннолетнего </a:t>
            </a:r>
            <a:r>
              <a:rPr lang="ru-RU" dirty="0"/>
              <a:t>обучающегося. </a:t>
            </a:r>
          </a:p>
          <a:p>
            <a:r>
              <a:rPr lang="ru-RU" dirty="0"/>
              <a:t>7. Оказание психологической помощи обучающимся осуществляется в порядке, </a:t>
            </a:r>
            <a:r>
              <a:rPr lang="ru-RU" dirty="0" smtClean="0"/>
              <a:t>установленном </a:t>
            </a:r>
            <a:r>
              <a:rPr lang="ru-RU" dirty="0"/>
              <a:t>Законом Республики Беларусь «Об оказании психологической помощи». </a:t>
            </a:r>
          </a:p>
          <a:p>
            <a:r>
              <a:rPr lang="ru-RU" dirty="0"/>
              <a:t>8. Деятельность по оказанию психологической помощи осуществляется </a:t>
            </a:r>
            <a:r>
              <a:rPr lang="ru-RU" dirty="0" smtClean="0"/>
              <a:t>педагогом психологом </a:t>
            </a:r>
            <a:r>
              <a:rPr lang="ru-RU" dirty="0"/>
              <a:t>в отдельном рабочем кабинете. </a:t>
            </a:r>
          </a:p>
          <a:p>
            <a:r>
              <a:rPr lang="ru-RU" dirty="0"/>
              <a:t>9. Объем, формы, продолжительность социально-педагогической поддержки </a:t>
            </a:r>
            <a:r>
              <a:rPr lang="ru-RU" dirty="0" smtClean="0"/>
              <a:t>и </a:t>
            </a:r>
            <a:r>
              <a:rPr lang="ru-RU" dirty="0"/>
              <a:t>психологической помощи определяются специалистами с учетом возраста </a:t>
            </a:r>
            <a:r>
              <a:rPr lang="ru-RU" dirty="0" smtClean="0"/>
              <a:t>обучающихся</a:t>
            </a:r>
            <a:r>
              <a:rPr lang="ru-RU" dirty="0"/>
              <a:t>, характера проблем, анализа и перспектив их решения. </a:t>
            </a:r>
          </a:p>
          <a:p>
            <a:r>
              <a:rPr lang="ru-RU" dirty="0"/>
              <a:t>10. Социально-педагогическая поддержка обучающихся и оказание им </a:t>
            </a:r>
            <a:r>
              <a:rPr lang="ru-RU" dirty="0" smtClean="0"/>
              <a:t>психологической </a:t>
            </a:r>
            <a:r>
              <a:rPr lang="ru-RU" dirty="0"/>
              <a:t>помощи может носить индивидуальный и (или) групповой характер. </a:t>
            </a:r>
            <a:endParaRPr lang="ru-RU" dirty="0" smtClean="0"/>
          </a:p>
        </p:txBody>
      </p:sp>
      <p:pic>
        <p:nvPicPr>
          <p:cNvPr id="4" name="Рисунок 3"/>
          <p:cNvPicPr>
            <a:picLocks noChangeAspect="1"/>
          </p:cNvPicPr>
          <p:nvPr/>
        </p:nvPicPr>
        <p:blipFill>
          <a:blip r:embed="rId2"/>
          <a:stretch>
            <a:fillRect/>
          </a:stretch>
        </p:blipFill>
        <p:spPr>
          <a:xfrm>
            <a:off x="323528" y="134893"/>
            <a:ext cx="8291279" cy="1274174"/>
          </a:xfrm>
          <a:prstGeom prst="rect">
            <a:avLst/>
          </a:prstGeom>
        </p:spPr>
      </p:pic>
    </p:spTree>
    <p:extLst>
      <p:ext uri="{BB962C8B-B14F-4D97-AF65-F5344CB8AC3E}">
        <p14:creationId xmlns:p14="http://schemas.microsoft.com/office/powerpoint/2010/main" val="29806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16632"/>
            <a:ext cx="8229600" cy="1296144"/>
          </a:xfrm>
          <a:solidFill>
            <a:schemeClr val="accent5">
              <a:lumMod val="60000"/>
              <a:lumOff val="40000"/>
            </a:schemeClr>
          </a:solidFill>
        </p:spPr>
        <p:txBody>
          <a:bodyPr>
            <a:normAutofit fontScale="90000"/>
          </a:bodyPr>
          <a:lstStyle/>
          <a:p>
            <a:r>
              <a:rPr lang="ru-RU" sz="4800" b="1" dirty="0" smtClean="0">
                <a:solidFill>
                  <a:schemeClr val="tx2"/>
                </a:solidFill>
                <a:latin typeface="+mj-lt"/>
                <a:ea typeface="+mj-ea"/>
                <a:cs typeface="+mj-cs"/>
              </a:rPr>
              <a:t>Конвенция о правах ребенка</a:t>
            </a:r>
            <a:r>
              <a:rPr lang="ru-RU" dirty="0" smtClean="0">
                <a:solidFill>
                  <a:schemeClr val="tx2"/>
                </a:solidFill>
                <a:latin typeface="+mj-lt"/>
                <a:ea typeface="+mj-ea"/>
                <a:cs typeface="+mj-cs"/>
              </a:rPr>
              <a:t/>
            </a:r>
            <a:br>
              <a:rPr lang="ru-RU" dirty="0" smtClean="0">
                <a:solidFill>
                  <a:schemeClr val="tx2"/>
                </a:solidFill>
                <a:latin typeface="+mj-lt"/>
                <a:ea typeface="+mj-ea"/>
                <a:cs typeface="+mj-cs"/>
              </a:rPr>
            </a:br>
            <a:r>
              <a:rPr lang="ru-RU" sz="1800" i="1" dirty="0">
                <a:solidFill>
                  <a:schemeClr val="tx1"/>
                </a:solidFill>
                <a:latin typeface="+mj-lt"/>
                <a:ea typeface="+mj-ea"/>
                <a:cs typeface="+mj-cs"/>
              </a:rPr>
              <a:t>Вступила в силу для Республики Беларусь 31 октября 1990 года</a:t>
            </a:r>
            <a:r>
              <a:rPr lang="ru-RU" sz="4800" i="1" dirty="0">
                <a:solidFill>
                  <a:schemeClr val="tx1"/>
                </a:solidFill>
                <a:latin typeface="+mj-lt"/>
                <a:ea typeface="+mj-ea"/>
                <a:cs typeface="+mj-cs"/>
              </a:rPr>
              <a:t/>
            </a:r>
            <a:br>
              <a:rPr lang="ru-RU" sz="4800" i="1" dirty="0">
                <a:solidFill>
                  <a:schemeClr val="tx1"/>
                </a:solidFill>
                <a:latin typeface="+mj-lt"/>
                <a:ea typeface="+mj-ea"/>
                <a:cs typeface="+mj-cs"/>
              </a:rPr>
            </a:br>
            <a:endParaRPr lang="ru-RU" dirty="0"/>
          </a:p>
        </p:txBody>
      </p:sp>
      <p:sp>
        <p:nvSpPr>
          <p:cNvPr id="3" name="Содержимое 2"/>
          <p:cNvSpPr>
            <a:spLocks noGrp="1"/>
          </p:cNvSpPr>
          <p:nvPr>
            <p:ph sz="quarter" idx="1"/>
          </p:nvPr>
        </p:nvSpPr>
        <p:spPr>
          <a:xfrm>
            <a:off x="539552" y="1772816"/>
            <a:ext cx="8136904" cy="4824536"/>
          </a:xfrm>
        </p:spPr>
        <p:txBody>
          <a:bodyPr>
            <a:normAutofit lnSpcReduction="10000"/>
          </a:bodyPr>
          <a:lstStyle/>
          <a:p>
            <a:r>
              <a:rPr lang="ru-RU" sz="1800" b="1" u="sng" dirty="0" smtClean="0"/>
              <a:t>Статья 19 </a:t>
            </a:r>
          </a:p>
          <a:p>
            <a:r>
              <a:rPr lang="ru-RU" sz="1800" dirty="0" smtClean="0"/>
              <a:t>1. Государства-участники принимают все необходимые законодательные, административные, социальные и просветительные меры с целью защиты ребенка от всех форм физического или психологического насилия, оскорбления или злоупотребления, отсутствия заботы или небрежного обращения, грубого обращения или эксплуатации, включая сексуальное злоупотребление, со стороны родителей, законных опекунов или любого другого лица, заботящегося о ребенке. </a:t>
            </a:r>
          </a:p>
          <a:p>
            <a:r>
              <a:rPr lang="ru-RU" sz="1800" dirty="0" smtClean="0"/>
              <a:t>2. Такие меры защиты в случае необходимости включают эффективные процедуры для разработки социальных программ с целью предоставления необходимой поддержки ребенку и лицам, которые о нем заботятся, а также для осуществления других форм предупреждения и выявления, сообщения, передачи на рассмотрение, расследования, лечения и последующих мер в связи со случаями жестокого обращения с ребенком, указанными выше, а также в случае необходимости для возбуждения судебной процедуры</a:t>
            </a:r>
            <a:endParaRPr lang="ru-RU" sz="1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921" y="6005"/>
            <a:ext cx="8219256" cy="1143000"/>
          </a:xfrm>
          <a:solidFill>
            <a:schemeClr val="accent6">
              <a:lumMod val="40000"/>
              <a:lumOff val="60000"/>
            </a:schemeClr>
          </a:solidFill>
        </p:spPr>
        <p:txBody>
          <a:bodyPr>
            <a:noAutofit/>
          </a:bodyPr>
          <a:lstStyle/>
          <a:p>
            <a:pPr algn="ctr">
              <a:lnSpc>
                <a:spcPct val="107000"/>
              </a:lnSpc>
              <a:spcAft>
                <a:spcPts val="750"/>
              </a:spcAft>
            </a:pPr>
            <a:r>
              <a:rPr lang="ru-RU" sz="20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УГОЛОВНАЯ И АДМИНИСТРАТИВНАЯ ОТВЕТСТВЕННОСТЬ </a:t>
            </a:r>
            <a:r>
              <a:rPr lang="ru-RU" sz="2000"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
            </a:r>
            <a:br>
              <a:rPr lang="ru-RU" sz="2000"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br>
            <a:r>
              <a:rPr lang="ru-RU" sz="2000"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ЗА </a:t>
            </a:r>
            <a:r>
              <a:rPr lang="ru-RU" sz="20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СОВЕРШЕНИЕ ДОМАШНЕГО НАСИЛИЯ.</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Объект 2"/>
          <p:cNvSpPr>
            <a:spLocks noGrp="1"/>
          </p:cNvSpPr>
          <p:nvPr>
            <p:ph sz="quarter" idx="1"/>
          </p:nvPr>
        </p:nvSpPr>
        <p:spPr>
          <a:xfrm>
            <a:off x="457200" y="1600200"/>
            <a:ext cx="8003232" cy="5257800"/>
          </a:xfrm>
        </p:spPr>
        <p:txBody>
          <a:bodyPr>
            <a:normAutofit fontScale="85000" lnSpcReduction="10000"/>
          </a:bodyPr>
          <a:lstStyle/>
          <a:p>
            <a:pPr algn="just">
              <a:lnSpc>
                <a:spcPct val="107000"/>
              </a:lnSpc>
              <a:spcAft>
                <a:spcPts val="750"/>
              </a:spcAft>
            </a:pPr>
            <a:r>
              <a:rPr lang="ru-RU"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К </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категории АДМИНИСТРАТИВНЫХ ПРАВОНАРУШЕНИЙ, совершенных в сфере семейно-бытовых отношений, может быть отнесено:</a:t>
            </a:r>
          </a:p>
          <a:p>
            <a:pPr algn="just">
              <a:lnSpc>
                <a:spcPct val="107000"/>
              </a:lnSpc>
              <a:spcAft>
                <a:spcPts val="750"/>
              </a:spcAft>
            </a:pPr>
            <a:r>
              <a:rPr lang="ru-RU"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умышленное </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причинение телесного повреждения, не повлекшего за собой кратковременного расстройства здоровья или незначительной стойкой утраты трудоспособности, либо нанесение побоев, не повлекшее причинения телесных повреждений, умышленное причинение боли, физических или психических страданий, совершенные в отношении близкого родственника либо члена семьи, если в этих действиях нет состава преступления (статья 10.1 КоАП РБ). </a:t>
            </a:r>
            <a:endParaRPr lang="ru-RU"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just">
              <a:lnSpc>
                <a:spcPct val="107000"/>
              </a:lnSpc>
              <a:spcAft>
                <a:spcPts val="750"/>
              </a:spcAft>
            </a:pPr>
            <a:r>
              <a:rPr lang="ru-RU" sz="2100" i="1" dirty="0">
                <a:latin typeface="Calibri" panose="020F0502020204030204" pitchFamily="34" charset="0"/>
                <a:ea typeface="Calibri" panose="020F0502020204030204" pitchFamily="34" charset="0"/>
                <a:cs typeface="Times New Roman" panose="02020603050405020304" pitchFamily="18" charset="0"/>
              </a:rPr>
              <a:t>В данном случае административный процесс начинается только по требованию потерпевшего или законного представителя посредством подачи заявления и подлежит прекращению в случае примирения с лицом, в отношении которого ведется административный процесс.</a:t>
            </a:r>
          </a:p>
          <a:p>
            <a:endParaRPr lang="ru-RU" dirty="0"/>
          </a:p>
        </p:txBody>
      </p:sp>
    </p:spTree>
    <p:extLst>
      <p:ext uri="{BB962C8B-B14F-4D97-AF65-F5344CB8AC3E}">
        <p14:creationId xmlns:p14="http://schemas.microsoft.com/office/powerpoint/2010/main" val="40347713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136904" cy="562074"/>
          </a:xfrm>
          <a:solidFill>
            <a:schemeClr val="accent6">
              <a:lumMod val="40000"/>
              <a:lumOff val="60000"/>
            </a:schemeClr>
          </a:solidFill>
        </p:spPr>
        <p:txBody>
          <a:bodyPr/>
          <a:lstStyle/>
          <a:p>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УГОЛОВНАЯ ОТВЕТСТВЕННОСТЬ</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sz="quarter" idx="1"/>
          </p:nvPr>
        </p:nvSpPr>
        <p:spPr>
          <a:xfrm>
            <a:off x="0" y="838712"/>
            <a:ext cx="8604448" cy="6120680"/>
          </a:xfrm>
        </p:spPr>
        <p:txBody>
          <a:bodyPr>
            <a:normAutofit fontScale="62500" lnSpcReduction="20000"/>
          </a:bodyPr>
          <a:lstStyle/>
          <a:p>
            <a:pPr algn="just" fontAlgn="base"/>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 умышленное причинение тяжкого телесного повреждения, то есть повреждения, опасного для жизни, либо повлекшего за собой потерю зрения, речи, слуха, какого-либо органа или утрату органом его функций, прерывание беременности, психическое расстройство (заболевание), иное расстройство здоровья, соединенное со стойкой утратой общей трудоспособности не менее чем на одну треть, либо вызвавшее расстройство здоровья, связанное с травмой костей скелета, на срок свыше четырех месяцев, либо выразившееся в неизгладимом </a:t>
            </a:r>
            <a:r>
              <a:rPr lang="ru-RU" dirty="0" err="1">
                <a:solidFill>
                  <a:srgbClr val="111111"/>
                </a:solidFill>
                <a:latin typeface="Arial" panose="020B0604020202020204" pitchFamily="34" charset="0"/>
                <a:ea typeface="Times New Roman" panose="02020603050405020304" pitchFamily="18" charset="0"/>
                <a:cs typeface="Times New Roman" panose="02020603050405020304" pitchFamily="18" charset="0"/>
              </a:rPr>
              <a:t>обезображении</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лица или шеи, –наказывается ограничением свободы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на срок от трех до пяти лет или лишением свободы на срок от трех до восьми лет</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a:t>
            </a:r>
            <a:r>
              <a:rPr lang="ru-RU" dirty="0" err="1">
                <a:solidFill>
                  <a:srgbClr val="111111"/>
                </a:solidFill>
                <a:latin typeface="Arial" panose="020B0604020202020204" pitchFamily="34" charset="0"/>
                <a:ea typeface="Times New Roman" panose="02020603050405020304" pitchFamily="18" charset="0"/>
                <a:cs typeface="Times New Roman" panose="02020603050405020304" pitchFamily="18" charset="0"/>
              </a:rPr>
              <a:t>ст..Статья</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147 УК РБ);</a:t>
            </a:r>
          </a:p>
          <a:p>
            <a:pPr algn="just" fontAlgn="base"/>
            <a:endParaRPr lang="ru-RU" sz="16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 насилие, сопряженное с умышленным причинением менее тяжкого телесного повреждения, не опасного для жизни, но вызвавшего длительное расстройство здоровья на срок до 4-х месяцев либо значительную стойкую утрату трудоспособности менее чем на одну треть, предусмотрено наказание в виде штрафа, или исправительных работ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на срок до двух лет</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или ограничения свободы на срок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до трех лет, или лишения свободы на тот же срок </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(ст. 149 УК РБ);</a:t>
            </a:r>
            <a:endParaRPr lang="ru-RU" sz="16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SzPts val="1000"/>
              <a:buFont typeface="Symbol" panose="05050102010706020507" pitchFamily="18" charset="2"/>
              <a:buChar char=""/>
              <a:tabLst>
                <a:tab pos="457200" algn="l"/>
              </a:tabLst>
            </a:pP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 умышленное причинение легкого телесного повреждения, повлекшего за собой кратковременное расстройство здоровья либо незначительную стойкую утрату трудоспособности, предусмотрено наказание в виде штрафа, общественных или исправительных работ на срок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до одного года, или ареста </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(ст. 153 УК РБ);</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dirty="0" smtClean="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 </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истязание, т.е. умышленное причинение продолжительной боли или мучений способами, вызывающими особые физические и психические страдания потерпевшего, либо систематическое нанесение побоев, не повлекшие последствий, предусмотрено наказание в виде ареста, или ограничения свободы на срок до трех лет, или лишения свободы на тот же срок (ст.154 УК РБ). </a:t>
            </a:r>
            <a:r>
              <a:rPr lang="ru-RU" dirty="0" smtClean="0">
                <a:solidFill>
                  <a:srgbClr val="111111"/>
                </a:solidFill>
                <a:latin typeface="Arial" panose="020B0604020202020204" pitchFamily="34" charset="0"/>
                <a:ea typeface="Times New Roman" panose="02020603050405020304" pitchFamily="18" charset="0"/>
                <a:cs typeface="Times New Roman" panose="02020603050405020304" pitchFamily="18" charset="0"/>
              </a:rPr>
              <a:t>Если </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истязание совершено в отношении заведомо для виновного беременной женщины, либо престарелого, либо несовершеннолетнего, либо лица, находящегося в беспомощном состоянии или зависимом положении, предусмотрено наказание до пяти лет лишения свободы.</a:t>
            </a:r>
            <a:endParaRPr lang="ru-RU" sz="1600" dirty="0">
              <a:solidFill>
                <a:srgbClr val="333333"/>
              </a:solidFill>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53787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706090"/>
          </a:xfrm>
          <a:solidFill>
            <a:schemeClr val="accent6">
              <a:lumMod val="40000"/>
              <a:lumOff val="60000"/>
            </a:schemeClr>
          </a:solidFill>
        </p:spPr>
        <p:txBody>
          <a:bodyPr/>
          <a:lstStyle/>
          <a:p>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УГОЛОВНАЯ ОТВЕТСТВЕННОСТЬ</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a:t>
            </a:r>
            <a:endParaRPr lang="ru-RU" dirty="0"/>
          </a:p>
        </p:txBody>
      </p:sp>
      <p:sp>
        <p:nvSpPr>
          <p:cNvPr id="3" name="Объект 2"/>
          <p:cNvSpPr>
            <a:spLocks noGrp="1"/>
          </p:cNvSpPr>
          <p:nvPr>
            <p:ph sz="quarter" idx="1"/>
          </p:nvPr>
        </p:nvSpPr>
        <p:spPr>
          <a:xfrm>
            <a:off x="457200" y="1417638"/>
            <a:ext cx="8219256" cy="5440362"/>
          </a:xfrm>
        </p:spPr>
        <p:txBody>
          <a:bodyPr>
            <a:normAutofit fontScale="92500" lnSpcReduction="20000"/>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ru-RU" dirty="0" smtClean="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 </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насилие, сопряженное с умышленным причинением тяжкого телесного повреждения, угрозу убийством или уничтожением имущества </a:t>
            </a:r>
            <a:r>
              <a:rPr lang="ru-RU" dirty="0" err="1">
                <a:solidFill>
                  <a:srgbClr val="111111"/>
                </a:solidFill>
                <a:latin typeface="Arial" panose="020B0604020202020204" pitchFamily="34" charset="0"/>
                <a:ea typeface="Times New Roman" panose="02020603050405020304" pitchFamily="18" charset="0"/>
                <a:cs typeface="Times New Roman" panose="02020603050405020304" pitchFamily="18" charset="0"/>
              </a:rPr>
              <a:t>общеопасным</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способом, предусмотрено наказание в виде штрафа, или общественных и исправительных работ на срок до одного года, или ареста, или ограничения свободы на срок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до двух лет</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или лишения свободы на тот же срок (ст.186 УК РБ</a:t>
            </a:r>
            <a:r>
              <a:rPr lang="ru-RU" dirty="0" smtClean="0">
                <a:solidFill>
                  <a:srgbClr val="111111"/>
                </a:solidFill>
                <a:latin typeface="Arial" panose="020B0604020202020204" pitchFamily="34" charset="0"/>
                <a:ea typeface="Times New Roman" panose="02020603050405020304" pitchFamily="18" charset="0"/>
                <a:cs typeface="Times New Roman" panose="02020603050405020304" pitchFamily="18" charset="0"/>
              </a:rPr>
              <a:t>).</a:t>
            </a:r>
          </a:p>
          <a:p>
            <a:pPr marL="342900" lvl="0" indent="-342900" algn="just">
              <a:lnSpc>
                <a:spcPct val="107000"/>
              </a:lnSpc>
              <a:spcAft>
                <a:spcPts val="800"/>
              </a:spcAft>
              <a:buSzPts val="1000"/>
              <a:buFont typeface="Symbol" panose="05050102010706020507" pitchFamily="18" charset="2"/>
              <a:buChar char=""/>
              <a:tabLst>
                <a:tab pos="457200" algn="l"/>
              </a:tabLst>
            </a:pPr>
            <a:r>
              <a:rPr lang="ru-RU" sz="1900" i="1" dirty="0">
                <a:solidFill>
                  <a:srgbClr val="333333"/>
                </a:solidFill>
                <a:latin typeface="Calibri" panose="020F0502020204030204" pitchFamily="34" charset="0"/>
                <a:ea typeface="Calibri" panose="020F0502020204030204" pitchFamily="34" charset="0"/>
                <a:cs typeface="Times New Roman" panose="02020603050405020304" pitchFamily="18" charset="0"/>
              </a:rPr>
              <a:t>Дела об уголовно-наказуемых деяниях, совершенных в сфере семейно-бытовых отношений, также могут быть возбуждены прокурором при отсутствии заявления лица, пострадавшего от преступления, если они затрагивают существенные интересы государства и общества, или совершены в отношении лица, находящегося в служебной или иной зависимости от обвиняемого, либо лица, не способного по иным причинам самостоятельно защищать свои права и законные интересы. Производство по такому делу за примирением лица, пострадавшего от преступления, с обвиняемым в ходе предварительного следствия прекращению не подлежит.</a:t>
            </a:r>
          </a:p>
          <a:p>
            <a:endParaRPr lang="ru-RU" dirty="0"/>
          </a:p>
        </p:txBody>
      </p:sp>
    </p:spTree>
    <p:extLst>
      <p:ext uri="{BB962C8B-B14F-4D97-AF65-F5344CB8AC3E}">
        <p14:creationId xmlns:p14="http://schemas.microsoft.com/office/powerpoint/2010/main" val="3621812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778098"/>
          </a:xfrm>
          <a:solidFill>
            <a:schemeClr val="accent6">
              <a:lumMod val="40000"/>
              <a:lumOff val="60000"/>
            </a:schemeClr>
          </a:solidFill>
        </p:spPr>
        <p:txBody>
          <a:bodyPr/>
          <a:lstStyle/>
          <a:p>
            <a:pPr algn="ctr"/>
            <a:r>
              <a:rPr lang="ru-RU" sz="20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УГОЛОВНАЯ И АДМИНИСТРАТИВНАЯ ОТВЕТСТВЕННОСТЬ </a:t>
            </a:r>
            <a:br>
              <a:rPr lang="ru-RU" sz="20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br>
            <a:r>
              <a:rPr lang="ru-RU" sz="2000" b="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ЗА СОВЕРШЕНИЕ ДОМАШНЕГО </a:t>
            </a:r>
            <a:r>
              <a:rPr lang="ru-RU" sz="2000" b="1"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НАСИЛИЯ</a:t>
            </a:r>
            <a:endParaRPr lang="ru-RU" dirty="0"/>
          </a:p>
        </p:txBody>
      </p:sp>
      <p:sp>
        <p:nvSpPr>
          <p:cNvPr id="3" name="Объект 2"/>
          <p:cNvSpPr>
            <a:spLocks noGrp="1"/>
          </p:cNvSpPr>
          <p:nvPr>
            <p:ph sz="quarter" idx="1"/>
          </p:nvPr>
        </p:nvSpPr>
        <p:spPr/>
        <p:txBody>
          <a:bodyPr>
            <a:normAutofit fontScale="92500" lnSpcReduction="10000"/>
          </a:bodyPr>
          <a:lstStyle/>
          <a:p>
            <a:pPr algn="just">
              <a:lnSpc>
                <a:spcPct val="107000"/>
              </a:lnSpc>
              <a:spcAft>
                <a:spcPts val="750"/>
              </a:spcAft>
            </a:pP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Руководителем органа внутренних дел в отношении гражданина, совершившего насилие в семье, может быть вынесено </a:t>
            </a:r>
            <a:r>
              <a:rPr lang="ru-RU" b="1"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защитное предписание</a:t>
            </a:r>
            <a:r>
              <a:rPr lang="ru-RU" dirty="0">
                <a:solidFill>
                  <a:srgbClr val="111111"/>
                </a:solidFill>
                <a:latin typeface="Arial" panose="020B0604020202020204" pitchFamily="34" charset="0"/>
                <a:ea typeface="Times New Roman" panose="02020603050405020304" pitchFamily="18" charset="0"/>
                <a:cs typeface="Times New Roman" panose="02020603050405020304" pitchFamily="18" charset="0"/>
              </a:rPr>
              <a:t>, направленное на ограничение совершения определенных действий (статья 31 Закона Республики Беларусь «Об основах деятельности по профилактике правонарушений»).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Для граждан, в отношение которых вынесено защитное предписание (предполагает запрет на совершение бытового насилия, запрещает разыскивать, посещать, вступать в контакты с потерпевшим), определено жилое помещение для временного пребывания.</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883525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ъект 2"/>
          <p:cNvSpPr>
            <a:spLocks noGrp="1"/>
          </p:cNvSpPr>
          <p:nvPr>
            <p:ph idx="1"/>
          </p:nvPr>
        </p:nvSpPr>
        <p:spPr/>
        <p:txBody>
          <a:bodyPr/>
          <a:lstStyle/>
          <a:p>
            <a:pPr marL="0" indent="450850" algn="just">
              <a:buFont typeface="Arial" pitchFamily="34" charset="0"/>
              <a:buNone/>
            </a:pPr>
            <a:r>
              <a:rPr lang="ru-RU" sz="2000" smtClean="0">
                <a:solidFill>
                  <a:srgbClr val="000000"/>
                </a:solidFill>
                <a:latin typeface="Times New Roman" pitchFamily="18" charset="0"/>
                <a:cs typeface="Times New Roman" pitchFamily="18" charset="0"/>
              </a:rPr>
              <a:t>Таким образом, какой бы ни была ситуация насилия, она всегда причиняет ущерб развитию личности. Последствия пережитого насилия для ребенка можно структурировать, разделяя их либо на физические (заболевания, тяжелые телесные повреждения), психологические (фобии, ночные кошмары, суицидальные тенденции) и социальные (трудности в межличностных отношениях, деликвентность), либо на кратковременные и долговременные (называемые «психологической бомбой замедленного действия» и включающие хроническую депрессию, самодеструктивные тенденции, трудности функционирования в супружеской и родительской ролях).</a:t>
            </a:r>
          </a:p>
        </p:txBody>
      </p:sp>
      <p:sp>
        <p:nvSpPr>
          <p:cNvPr id="4" name="Заголовок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eaLnBrk="1" fontAlgn="auto" hangingPunct="1">
              <a:spcAft>
                <a:spcPts val="0"/>
              </a:spcAft>
              <a:defRPr/>
            </a:pPr>
            <a:r>
              <a:rPr lang="ru-RU" sz="4000" b="1" cap="none" dirty="0" smtClean="0">
                <a:solidFill>
                  <a:srgbClr val="C00000"/>
                </a:solidFill>
                <a:latin typeface="Derby" pitchFamily="2" charset="0"/>
              </a:rPr>
              <a:t>ВЫВОД</a:t>
            </a:r>
            <a:r>
              <a:rPr lang="ru-RU" sz="2800" b="1" cap="none" dirty="0" smtClean="0">
                <a:solidFill>
                  <a:srgbClr val="C00000"/>
                </a:solidFill>
                <a:latin typeface="Derby" pitchFamily="2" charset="0"/>
              </a:rPr>
              <a:t> </a:t>
            </a:r>
            <a:endParaRPr lang="ru-RU" sz="2800" dirty="0">
              <a:solidFill>
                <a:srgbClr val="C00000"/>
              </a:solidFill>
              <a:latin typeface="Derby"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5">
              <a:lumMod val="60000"/>
              <a:lumOff val="40000"/>
            </a:schemeClr>
          </a:solidFill>
        </p:spPr>
        <p:txBody>
          <a:bodyPr>
            <a:normAutofit fontScale="90000"/>
          </a:bodyPr>
          <a:lstStyle/>
          <a:p>
            <a:r>
              <a:rPr lang="ru-RU" sz="4000" b="1" dirty="0" smtClean="0"/>
              <a:t>Конвенция о правах ребенка</a:t>
            </a:r>
            <a:r>
              <a:rPr lang="ru-RU" dirty="0" smtClean="0"/>
              <a:t/>
            </a:r>
            <a:br>
              <a:rPr lang="ru-RU" dirty="0" smtClean="0"/>
            </a:br>
            <a:endParaRPr lang="ru-RU" dirty="0"/>
          </a:p>
        </p:txBody>
      </p:sp>
      <p:sp>
        <p:nvSpPr>
          <p:cNvPr id="3" name="Содержимое 2"/>
          <p:cNvSpPr>
            <a:spLocks noGrp="1"/>
          </p:cNvSpPr>
          <p:nvPr>
            <p:ph sz="quarter" idx="1"/>
          </p:nvPr>
        </p:nvSpPr>
        <p:spPr/>
        <p:txBody>
          <a:bodyPr/>
          <a:lstStyle/>
          <a:p>
            <a:r>
              <a:rPr lang="ru-RU" b="1" u="sng" dirty="0" smtClean="0"/>
              <a:t>Статья 27 </a:t>
            </a:r>
          </a:p>
          <a:p>
            <a:r>
              <a:rPr lang="ru-RU" dirty="0" smtClean="0"/>
              <a:t>1. Государства-участники признают право каждого ребенка на уровень жизни, необходимый для физического, умственного, духовного, нравственного и социального развития ребенка. </a:t>
            </a:r>
          </a:p>
          <a:p>
            <a:r>
              <a:rPr lang="ru-RU" b="1" dirty="0" smtClean="0"/>
              <a:t>2. Родитель(и</a:t>
            </a:r>
            <a:r>
              <a:rPr lang="ru-RU" dirty="0" smtClean="0"/>
              <a:t>) или другие лица, воспитывающие ребенка, </a:t>
            </a:r>
            <a:r>
              <a:rPr lang="ru-RU" b="1" u="sng" dirty="0" smtClean="0"/>
              <a:t>несут основную ответственность</a:t>
            </a:r>
            <a:r>
              <a:rPr lang="ru-RU" dirty="0" smtClean="0"/>
              <a:t> за обеспечение в пределах своих способностей и финансовых возможностей условий жизни, необходимых для развития ребенка.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22114"/>
          </a:xfrm>
          <a:solidFill>
            <a:schemeClr val="accent5">
              <a:lumMod val="60000"/>
              <a:lumOff val="40000"/>
            </a:schemeClr>
          </a:solidFill>
        </p:spPr>
        <p:txBody>
          <a:bodyPr>
            <a:normAutofit/>
          </a:bodyPr>
          <a:lstStyle/>
          <a:p>
            <a:r>
              <a:rPr lang="ru-RU" sz="3600" b="1" dirty="0">
                <a:solidFill>
                  <a:schemeClr val="tx2"/>
                </a:solidFill>
                <a:latin typeface="+mj-lt"/>
                <a:ea typeface="+mj-ea"/>
                <a:cs typeface="+mj-cs"/>
              </a:rPr>
              <a:t>Конвенция о правах </a:t>
            </a:r>
            <a:r>
              <a:rPr lang="ru-RU" sz="3600" b="1" dirty="0" smtClean="0">
                <a:solidFill>
                  <a:schemeClr val="tx2"/>
                </a:solidFill>
                <a:latin typeface="+mj-lt"/>
                <a:ea typeface="+mj-ea"/>
                <a:cs typeface="+mj-cs"/>
              </a:rPr>
              <a:t>ребенка</a:t>
            </a:r>
            <a:endParaRPr lang="ru-RU" sz="3600" b="1" dirty="0"/>
          </a:p>
        </p:txBody>
      </p:sp>
      <p:sp>
        <p:nvSpPr>
          <p:cNvPr id="3" name="Содержимое 2"/>
          <p:cNvSpPr>
            <a:spLocks noGrp="1"/>
          </p:cNvSpPr>
          <p:nvPr>
            <p:ph sz="quarter" idx="1"/>
          </p:nvPr>
        </p:nvSpPr>
        <p:spPr>
          <a:xfrm>
            <a:off x="457200" y="1600200"/>
            <a:ext cx="7859216" cy="5257800"/>
          </a:xfrm>
        </p:spPr>
        <p:txBody>
          <a:bodyPr>
            <a:normAutofit/>
          </a:bodyPr>
          <a:lstStyle/>
          <a:p>
            <a:r>
              <a:rPr lang="ru-RU" sz="2000" b="1" u="sng" dirty="0" smtClean="0">
                <a:solidFill>
                  <a:schemeClr val="tx1"/>
                </a:solidFill>
                <a:latin typeface="+mn-lt"/>
                <a:ea typeface="+mn-ea"/>
                <a:cs typeface="+mn-cs"/>
              </a:rPr>
              <a:t>Статья </a:t>
            </a:r>
            <a:r>
              <a:rPr lang="ru-RU" sz="2000" b="1" u="sng" dirty="0">
                <a:solidFill>
                  <a:schemeClr val="tx1"/>
                </a:solidFill>
                <a:latin typeface="+mn-lt"/>
                <a:ea typeface="+mn-ea"/>
                <a:cs typeface="+mn-cs"/>
              </a:rPr>
              <a:t>34</a:t>
            </a:r>
          </a:p>
          <a:p>
            <a:r>
              <a:rPr lang="ru-RU" sz="2000" dirty="0">
                <a:solidFill>
                  <a:schemeClr val="tx1"/>
                </a:solidFill>
                <a:latin typeface="+mn-lt"/>
                <a:ea typeface="+mn-ea"/>
                <a:cs typeface="+mn-cs"/>
              </a:rPr>
              <a:t>Государства-участники обязуются защищать ребенка от всех форм </a:t>
            </a:r>
            <a:r>
              <a:rPr lang="ru-RU" sz="2000" dirty="0" smtClean="0">
                <a:solidFill>
                  <a:schemeClr val="tx1"/>
                </a:solidFill>
                <a:latin typeface="+mn-lt"/>
                <a:ea typeface="+mn-ea"/>
                <a:cs typeface="+mn-cs"/>
              </a:rPr>
              <a:t>сексуальной эксплуатации </a:t>
            </a:r>
            <a:r>
              <a:rPr lang="ru-RU" sz="2000" dirty="0">
                <a:solidFill>
                  <a:schemeClr val="tx1"/>
                </a:solidFill>
                <a:latin typeface="+mn-lt"/>
                <a:ea typeface="+mn-ea"/>
                <a:cs typeface="+mn-cs"/>
              </a:rPr>
              <a:t>и сексуального совращения. В этих целях государства-участники, </a:t>
            </a:r>
            <a:r>
              <a:rPr lang="ru-RU" sz="2000" dirty="0" smtClean="0">
                <a:solidFill>
                  <a:schemeClr val="tx1"/>
                </a:solidFill>
                <a:latin typeface="+mn-lt"/>
                <a:ea typeface="+mn-ea"/>
                <a:cs typeface="+mn-cs"/>
              </a:rPr>
              <a:t>в частности</a:t>
            </a:r>
            <a:r>
              <a:rPr lang="ru-RU" sz="2000" dirty="0">
                <a:solidFill>
                  <a:schemeClr val="tx1"/>
                </a:solidFill>
                <a:latin typeface="+mn-lt"/>
                <a:ea typeface="+mn-ea"/>
                <a:cs typeface="+mn-cs"/>
              </a:rPr>
              <a:t>, принимают на национальном двустороннем и многостороннем уровнях </a:t>
            </a:r>
            <a:r>
              <a:rPr lang="ru-RU" sz="2000" dirty="0" smtClean="0">
                <a:solidFill>
                  <a:schemeClr val="tx1"/>
                </a:solidFill>
                <a:latin typeface="+mn-lt"/>
                <a:ea typeface="+mn-ea"/>
                <a:cs typeface="+mn-cs"/>
              </a:rPr>
              <a:t>все необходимые </a:t>
            </a:r>
            <a:r>
              <a:rPr lang="ru-RU" sz="2000" dirty="0">
                <a:solidFill>
                  <a:schemeClr val="tx1"/>
                </a:solidFill>
                <a:latin typeface="+mn-lt"/>
                <a:ea typeface="+mn-ea"/>
                <a:cs typeface="+mn-cs"/>
              </a:rPr>
              <a:t>меры для предотвращения:</a:t>
            </a:r>
          </a:p>
          <a:p>
            <a:r>
              <a:rPr lang="ru-RU" sz="2000" dirty="0" err="1">
                <a:solidFill>
                  <a:schemeClr val="tx1"/>
                </a:solidFill>
                <a:latin typeface="+mn-lt"/>
                <a:ea typeface="+mn-ea"/>
                <a:cs typeface="+mn-cs"/>
              </a:rPr>
              <a:t>a</a:t>
            </a:r>
            <a:r>
              <a:rPr lang="ru-RU" sz="2000" dirty="0">
                <a:solidFill>
                  <a:schemeClr val="tx1"/>
                </a:solidFill>
                <a:latin typeface="+mn-lt"/>
                <a:ea typeface="+mn-ea"/>
                <a:cs typeface="+mn-cs"/>
              </a:rPr>
              <a:t>) </a:t>
            </a:r>
            <a:r>
              <a:rPr lang="ru-RU" sz="2000" dirty="0" smtClean="0">
                <a:solidFill>
                  <a:schemeClr val="tx1"/>
                </a:solidFill>
                <a:latin typeface="+mn-lt"/>
                <a:ea typeface="+mn-ea"/>
                <a:cs typeface="+mn-cs"/>
              </a:rPr>
              <a:t>склонения или принуждения деятельности</a:t>
            </a:r>
            <a:r>
              <a:rPr lang="ru-RU" sz="2000" dirty="0">
                <a:solidFill>
                  <a:schemeClr val="tx1"/>
                </a:solidFill>
                <a:latin typeface="+mn-lt"/>
                <a:ea typeface="+mn-ea"/>
                <a:cs typeface="+mn-cs"/>
              </a:rPr>
              <a:t>;</a:t>
            </a:r>
          </a:p>
          <a:p>
            <a:r>
              <a:rPr lang="ru-RU" sz="2000" dirty="0" err="1">
                <a:solidFill>
                  <a:schemeClr val="tx1"/>
                </a:solidFill>
                <a:latin typeface="+mn-lt"/>
                <a:ea typeface="+mn-ea"/>
                <a:cs typeface="+mn-cs"/>
              </a:rPr>
              <a:t>b</a:t>
            </a:r>
            <a:r>
              <a:rPr lang="ru-RU" sz="2000" dirty="0">
                <a:solidFill>
                  <a:schemeClr val="tx1"/>
                </a:solidFill>
                <a:latin typeface="+mn-lt"/>
                <a:ea typeface="+mn-ea"/>
                <a:cs typeface="+mn-cs"/>
              </a:rPr>
              <a:t>) использования в целях эксплуатации детей в проституции или в </a:t>
            </a:r>
            <a:r>
              <a:rPr lang="ru-RU" sz="2000" dirty="0" smtClean="0">
                <a:solidFill>
                  <a:schemeClr val="tx1"/>
                </a:solidFill>
                <a:latin typeface="+mn-lt"/>
                <a:ea typeface="+mn-ea"/>
                <a:cs typeface="+mn-cs"/>
              </a:rPr>
              <a:t>другой незаконной </a:t>
            </a:r>
            <a:r>
              <a:rPr lang="ru-RU" sz="2000" dirty="0">
                <a:solidFill>
                  <a:schemeClr val="tx1"/>
                </a:solidFill>
                <a:latin typeface="+mn-lt"/>
                <a:ea typeface="+mn-ea"/>
                <a:cs typeface="+mn-cs"/>
              </a:rPr>
              <a:t>сексуальной практике;</a:t>
            </a:r>
          </a:p>
          <a:p>
            <a:r>
              <a:rPr lang="ru-RU" sz="2000" dirty="0" err="1">
                <a:solidFill>
                  <a:schemeClr val="tx1"/>
                </a:solidFill>
                <a:latin typeface="+mn-lt"/>
                <a:ea typeface="+mn-ea"/>
                <a:cs typeface="+mn-cs"/>
              </a:rPr>
              <a:t>c</a:t>
            </a:r>
            <a:r>
              <a:rPr lang="ru-RU" sz="2000" dirty="0">
                <a:solidFill>
                  <a:schemeClr val="tx1"/>
                </a:solidFill>
                <a:latin typeface="+mn-lt"/>
                <a:ea typeface="+mn-ea"/>
                <a:cs typeface="+mn-cs"/>
              </a:rPr>
              <a:t>) использования в целях эксплуатации детей в порнографии и </a:t>
            </a:r>
            <a:r>
              <a:rPr lang="ru-RU" sz="2000" dirty="0" smtClean="0">
                <a:solidFill>
                  <a:schemeClr val="tx1"/>
                </a:solidFill>
                <a:latin typeface="+mn-lt"/>
                <a:ea typeface="+mn-ea"/>
                <a:cs typeface="+mn-cs"/>
              </a:rPr>
              <a:t>порнографических материалах</a:t>
            </a:r>
            <a:r>
              <a:rPr lang="ru-RU" sz="2000" dirty="0">
                <a:solidFill>
                  <a:schemeClr val="tx1"/>
                </a:solidFill>
                <a:latin typeface="+mn-lt"/>
                <a:ea typeface="+mn-ea"/>
                <a:cs typeface="+mn-cs"/>
              </a:rPr>
              <a:t>.</a:t>
            </a:r>
          </a:p>
          <a:p>
            <a:endParaRPr lang="ru-RU"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22114"/>
          </a:xfrm>
          <a:solidFill>
            <a:schemeClr val="accent5">
              <a:lumMod val="60000"/>
              <a:lumOff val="40000"/>
            </a:schemeClr>
          </a:solidFill>
        </p:spPr>
        <p:txBody>
          <a:bodyPr>
            <a:normAutofit/>
          </a:bodyPr>
          <a:lstStyle/>
          <a:p>
            <a:r>
              <a:rPr lang="ru-RU" sz="3600" b="1" dirty="0" smtClean="0"/>
              <a:t>Конвенция о правах ребенка</a:t>
            </a:r>
            <a:endParaRPr lang="ru-RU" sz="3600" dirty="0"/>
          </a:p>
        </p:txBody>
      </p:sp>
      <p:sp>
        <p:nvSpPr>
          <p:cNvPr id="3" name="Содержимое 2"/>
          <p:cNvSpPr>
            <a:spLocks noGrp="1"/>
          </p:cNvSpPr>
          <p:nvPr>
            <p:ph sz="quarter" idx="1"/>
          </p:nvPr>
        </p:nvSpPr>
        <p:spPr/>
        <p:txBody>
          <a:bodyPr/>
          <a:lstStyle/>
          <a:p>
            <a:r>
              <a:rPr lang="ru-RU" b="1" u="sng" dirty="0" smtClean="0"/>
              <a:t>Статья 37 </a:t>
            </a:r>
          </a:p>
          <a:p>
            <a:r>
              <a:rPr lang="ru-RU" dirty="0" smtClean="0"/>
              <a:t>Государства-участники обеспечивают, чтобы: </a:t>
            </a:r>
          </a:p>
          <a:p>
            <a:r>
              <a:rPr lang="ru-RU" dirty="0" err="1" smtClean="0"/>
              <a:t>a</a:t>
            </a:r>
            <a:r>
              <a:rPr lang="ru-RU" dirty="0" smtClean="0"/>
              <a:t>) ни один ребенок не был подвергнут пыткам или другим жестоким, бесчеловечным или унижающим достоинство видам обращения или наказания. Ни смертная казнь, ни пожизненное тюремное заключение, не предусматривающее возможности освобождения, не назначаются за преступления, совершенные лицами моложе 18 лет;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1143000"/>
          </a:xfrm>
          <a:solidFill>
            <a:srgbClr val="92D050"/>
          </a:solidFill>
        </p:spPr>
        <p:txBody>
          <a:bodyPr>
            <a:normAutofit fontScale="90000"/>
          </a:bodyPr>
          <a:lstStyle/>
          <a:p>
            <a:r>
              <a:rPr lang="ru-RU" b="1" dirty="0" smtClean="0"/>
              <a:t>Закон Республики Беларусь </a:t>
            </a:r>
            <a:br>
              <a:rPr lang="ru-RU" b="1" dirty="0" smtClean="0"/>
            </a:br>
            <a:r>
              <a:rPr lang="ru-RU" b="1" dirty="0" smtClean="0"/>
              <a:t>«О правах ребенка» от 19 ноября 1993 года </a:t>
            </a:r>
            <a:r>
              <a:rPr lang="ru-RU" dirty="0" smtClean="0"/>
              <a:t> </a:t>
            </a:r>
            <a:endParaRPr lang="ru-RU" dirty="0"/>
          </a:p>
        </p:txBody>
      </p:sp>
      <p:sp>
        <p:nvSpPr>
          <p:cNvPr id="3" name="Содержимое 2"/>
          <p:cNvSpPr>
            <a:spLocks noGrp="1"/>
          </p:cNvSpPr>
          <p:nvPr>
            <p:ph sz="quarter" idx="1"/>
          </p:nvPr>
        </p:nvSpPr>
        <p:spPr/>
        <p:txBody>
          <a:bodyPr>
            <a:normAutofit/>
          </a:bodyPr>
          <a:lstStyle/>
          <a:p>
            <a:r>
              <a:rPr lang="ru-RU" sz="2200" b="1" dirty="0" smtClean="0"/>
              <a:t>Статья 3. Государственные органы и иные организации, обеспечивающие защиту прав и законных интересов ребенка. Координация деятельности государственных и негосударственных организаций по реализации положений настоящего Закона</a:t>
            </a:r>
          </a:p>
          <a:p>
            <a:r>
              <a:rPr lang="ru-RU" sz="2200" dirty="0" smtClean="0"/>
              <a:t>Защита прав и законных интересов ребенка обеспечивается комиссиями по делам несовершеннолетних, органами опеки и попечительства, прокуратурой и судом, а также иными организациями, уполномоченными на то законодательством Республики Беларусь, которые в своей деятельности руководствуются приоритетом защиты прав и законных интересов детей.</a:t>
            </a:r>
            <a:endParaRPr lang="ru-RU"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1143000"/>
          </a:xfrm>
          <a:solidFill>
            <a:srgbClr val="92D050"/>
          </a:solidFill>
        </p:spPr>
        <p:txBody>
          <a:bodyPr>
            <a:normAutofit fontScale="90000"/>
          </a:bodyPr>
          <a:lstStyle/>
          <a:p>
            <a:r>
              <a:rPr lang="ru-RU" b="1" dirty="0" smtClean="0"/>
              <a:t>Закон Республики Беларусь </a:t>
            </a:r>
            <a:br>
              <a:rPr lang="ru-RU" b="1" dirty="0" smtClean="0"/>
            </a:br>
            <a:r>
              <a:rPr lang="ru-RU" b="1" dirty="0" smtClean="0"/>
              <a:t>«О правах ребенка» от 19 ноября 1993 года </a:t>
            </a:r>
            <a:r>
              <a:rPr lang="ru-RU" dirty="0" smtClean="0"/>
              <a:t> </a:t>
            </a:r>
            <a:endParaRPr lang="ru-RU" dirty="0"/>
          </a:p>
        </p:txBody>
      </p:sp>
      <p:sp>
        <p:nvSpPr>
          <p:cNvPr id="3" name="Содержимое 2"/>
          <p:cNvSpPr>
            <a:spLocks noGrp="1"/>
          </p:cNvSpPr>
          <p:nvPr>
            <p:ph sz="quarter" idx="1"/>
          </p:nvPr>
        </p:nvSpPr>
        <p:spPr/>
        <p:txBody>
          <a:bodyPr/>
          <a:lstStyle/>
          <a:p>
            <a:r>
              <a:rPr lang="ru-RU" b="1" u="sng" dirty="0" smtClean="0"/>
              <a:t>Статья 4. Право на жизнь </a:t>
            </a:r>
          </a:p>
          <a:p>
            <a:r>
              <a:rPr lang="ru-RU" dirty="0" smtClean="0"/>
              <a:t>Каждый ребенок имеет неотъемлемое право на жизнь. Государство защищает жизнь ребенка от любых противоправных посягательств. Применение смертной казни и пожизненного заключения в отношении детей не допускается.</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391</TotalTime>
  <Words>4898</Words>
  <Application>Microsoft Office PowerPoint</Application>
  <PresentationFormat>Экран (4:3)</PresentationFormat>
  <Paragraphs>237</Paragraphs>
  <Slides>44</Slides>
  <Notes>0</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2</vt:i4>
      </vt:variant>
      <vt:variant>
        <vt:lpstr>Заголовки слайдов</vt:lpstr>
      </vt:variant>
      <vt:variant>
        <vt:i4>44</vt:i4>
      </vt:variant>
    </vt:vector>
  </HeadingPairs>
  <TitlesOfParts>
    <vt:vector size="57" baseType="lpstr">
      <vt:lpstr>Arial</vt:lpstr>
      <vt:lpstr>Book Antiqua</vt:lpstr>
      <vt:lpstr>Calibri</vt:lpstr>
      <vt:lpstr>Century Gothic</vt:lpstr>
      <vt:lpstr>Century Schoolbook</vt:lpstr>
      <vt:lpstr>Derby</vt:lpstr>
      <vt:lpstr>Symbol</vt:lpstr>
      <vt:lpstr>Times New Roman</vt:lpstr>
      <vt:lpstr>Trebuchet MS</vt:lpstr>
      <vt:lpstr>Wingdings</vt:lpstr>
      <vt:lpstr>Wingdings 2</vt:lpstr>
      <vt:lpstr>Аптека</vt:lpstr>
      <vt:lpstr>Эркер</vt:lpstr>
      <vt:lpstr>Система защиты детей, взрослых граждан от жестокого обращения и насилия в семье в Республике Беларусь</vt:lpstr>
      <vt:lpstr>Конституция Республики Беларусь </vt:lpstr>
      <vt:lpstr>  Конвенция о правах ребенка Вступила в силу для Республики Беларусь 31 октября 1990 года </vt:lpstr>
      <vt:lpstr>Конвенция о правах ребенка Вступила в силу для Республики Беларусь 31 октября 1990 года </vt:lpstr>
      <vt:lpstr>Конвенция о правах ребенка </vt:lpstr>
      <vt:lpstr>Конвенция о правах ребенка</vt:lpstr>
      <vt:lpstr>Конвенция о правах ребенка</vt:lpstr>
      <vt:lpstr>Закон Республики Беларусь  «О правах ребенка» от 19 ноября 1993 года  </vt:lpstr>
      <vt:lpstr>Закон Республики Беларусь  «О правах ребенка» от 19 ноября 1993 года  </vt:lpstr>
      <vt:lpstr>Закон Республики Беларусь  «О правах ребенка» от 19 ноября 1993 года  </vt:lpstr>
      <vt:lpstr>Закон Республики Беларусь  «О правах ребенка» от 19 ноября 1993 года  </vt:lpstr>
      <vt:lpstr>Презентация PowerPoint</vt:lpstr>
      <vt:lpstr>Кодекс Республики Беларусь о браке семье</vt:lpstr>
      <vt:lpstr>Кодекс Республики Беларусь о браке семье</vt:lpstr>
      <vt:lpstr>Кодекс Республики Беларусь о браке семье</vt:lpstr>
      <vt:lpstr>   Кодекс Республики Беларусь о браке семье</vt:lpstr>
      <vt:lpstr>  Кодекс Республики Беларусь о браке семье</vt:lpstr>
      <vt:lpstr>  Кодекс Республики Беларусь о браке семье</vt:lpstr>
      <vt:lpstr>Кодекс Республики Беларусь о браке семье</vt:lpstr>
      <vt:lpstr> Закон Республики Беларусь от 31 мая 2003 года № 200-З «Об основах системы профилактики безнадзорности и правонарушений несовершеннолетних» (в ред. от 18.05.2022 N 169-З)</vt:lpstr>
      <vt:lpstr>Закон Республики Беларусь от 31 мая 2003 года № 200-З «Об основах системы профилактики безнадзорности и правонарушений несовершеннолетних»</vt:lpstr>
      <vt:lpstr>Закон Республики Беларусь от 31 мая 2003 года № 200-З «Об основах системы профилактики безнадзорности и правонарушений несовершеннолетних»</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  ЗАКОН РЕСПУБЛИКИ БЕЛАРУСЬ ОБ ОКАЗАНИИ ПСИХОЛОГИЧЕСКОЙ ПОМОЩИ от 1 июля 2010 г. № 153-З (в ред. 30 июня 2022 г. N 184-З)</vt:lpstr>
      <vt:lpstr>Декрет Президента Республики Беларусь от 26 ноября 2006 года № 18 «О дополнительных мерах по государственной защите детей в неблагополучных семьях»</vt:lpstr>
      <vt:lpstr>Закон Республики Беларусь от4 января 2014 г. № 122-З «Об основах деятельности по профилактике правонарушений» (в ред. от 06.01.2022 N 151-З) </vt:lpstr>
      <vt:lpstr>Закон Республики Беларусь от4 января 2014 г. № 122-З «Об основах деятельности по профилактике правонарушений»</vt:lpstr>
      <vt:lpstr>Закон Республики Беларусь от4 января 2014 г. № 122-З «Об основах деятельности по профилактике правонарушений»</vt:lpstr>
      <vt:lpstr>Закон Республики Беларусь от4 января 2014 г. № 122-З «Об основах деятельности по профилактике правонарушений»</vt:lpstr>
      <vt:lpstr>Постановление Совета Министров Республики Беларусь "О признании детей находящимися в социально опасном положении»  от 15.01.2019 N 22 (ред. от 29.07.2022)  критерии и показатели СОП</vt:lpstr>
      <vt:lpstr>Презентация PowerPoint</vt:lpstr>
      <vt:lpstr>Постановление Совета Министров Республики Беларусь от 15.01.2019 N 22 (ред. от 29.07.2022) "О признании детей находящимися в социально опасном положении» критерии и показатели СОП</vt:lpstr>
      <vt:lpstr>Постановление Министерства образования Республики Беларусь  «О социально-педагогической поддержке обучающихся  и оказании им психологической помощи»  20 сентября 2022 г. № 328 </vt:lpstr>
      <vt:lpstr>Презентация PowerPoint</vt:lpstr>
      <vt:lpstr>УГОЛОВНАЯ И АДМИНИСТРАТИВНАЯ ОТВЕТСТВЕННОСТЬ  ЗА СОВЕРШЕНИЕ ДОМАШНЕГО НАСИЛИЯ.</vt:lpstr>
      <vt:lpstr>УГОЛОВНАЯ ОТВЕТСТВЕННОСТЬ:</vt:lpstr>
      <vt:lpstr>УГОЛОВНАЯ ОТВЕТСТВЕННОСТЬ:</vt:lpstr>
      <vt:lpstr>УГОЛОВНАЯ И АДМИНИСТРАТИВНАЯ ОТВЕТСТВЕННОСТЬ  ЗА СОВЕРШЕНИЕ ДОМАШНЕГО НАСИЛИЯ</vt:lpstr>
      <vt:lpstr>ВЫВОД </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Социальный педагог</cp:lastModifiedBy>
  <cp:revision>60</cp:revision>
  <dcterms:created xsi:type="dcterms:W3CDTF">2012-04-03T10:06:21Z</dcterms:created>
  <dcterms:modified xsi:type="dcterms:W3CDTF">2023-02-17T10:18:25Z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814611</vt:lpwstr>
  </property>
  <property fmtid="{D5CDD505-2E9C-101B-9397-08002B2CF9AE}" pid="3" name="NXPowerLiteSettings">
    <vt:lpwstr>F6000400038000</vt:lpwstr>
  </property>
  <property fmtid="{D5CDD505-2E9C-101B-9397-08002B2CF9AE}" pid="4" name="NXPowerLiteVersion">
    <vt:lpwstr>D4.3.1</vt:lpwstr>
  </property>
</Properties>
</file>